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3"/>
    <p:sldId id="532" r:id="rId4"/>
    <p:sldId id="603" r:id="rId5"/>
    <p:sldId id="533" r:id="rId6"/>
    <p:sldId id="565" r:id="rId7"/>
    <p:sldId id="566" r:id="rId8"/>
    <p:sldId id="568" r:id="rId9"/>
    <p:sldId id="604" r:id="rId10"/>
    <p:sldId id="605" r:id="rId11"/>
    <p:sldId id="567" r:id="rId12"/>
    <p:sldId id="606" r:id="rId13"/>
    <p:sldId id="641" r:id="rId14"/>
    <p:sldId id="607" r:id="rId15"/>
    <p:sldId id="608" r:id="rId16"/>
    <p:sldId id="609" r:id="rId17"/>
    <p:sldId id="611" r:id="rId18"/>
    <p:sldId id="610" r:id="rId19"/>
    <p:sldId id="612" r:id="rId20"/>
    <p:sldId id="614" r:id="rId21"/>
    <p:sldId id="638" r:id="rId22"/>
    <p:sldId id="639" r:id="rId23"/>
    <p:sldId id="640" r:id="rId24"/>
    <p:sldId id="615" r:id="rId25"/>
    <p:sldId id="617" r:id="rId26"/>
    <p:sldId id="616" r:id="rId27"/>
    <p:sldId id="618" r:id="rId28"/>
    <p:sldId id="619" r:id="rId29"/>
    <p:sldId id="620" r:id="rId30"/>
    <p:sldId id="622" r:id="rId31"/>
    <p:sldId id="621" r:id="rId32"/>
    <p:sldId id="623" r:id="rId33"/>
    <p:sldId id="624" r:id="rId34"/>
    <p:sldId id="625" r:id="rId35"/>
    <p:sldId id="626" r:id="rId36"/>
    <p:sldId id="627" r:id="rId37"/>
    <p:sldId id="628" r:id="rId38"/>
    <p:sldId id="637" r:id="rId39"/>
    <p:sldId id="613" r:id="rId40"/>
    <p:sldId id="629" r:id="rId41"/>
    <p:sldId id="630" r:id="rId42"/>
    <p:sldId id="631" r:id="rId43"/>
    <p:sldId id="642" r:id="rId44"/>
    <p:sldId id="643" r:id="rId46"/>
    <p:sldId id="645" r:id="rId47"/>
    <p:sldId id="644" r:id="rId48"/>
    <p:sldId id="601" r:id="rId4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CC0000"/>
    <a:srgbClr val="FF33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6" autoAdjust="0"/>
    <p:restoredTop sz="95244" autoAdjust="0"/>
  </p:normalViewPr>
  <p:slideViewPr>
    <p:cSldViewPr>
      <p:cViewPr varScale="1">
        <p:scale>
          <a:sx n="93" d="100"/>
          <a:sy n="93" d="100"/>
        </p:scale>
        <p:origin x="-1752" y="-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917C736-2B7C-46C3-BDD6-73A7214ACC1C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17C736-2B7C-46C3-BDD6-73A7214ACC1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17C736-2B7C-46C3-BDD6-73A7214ACC1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17C736-2B7C-46C3-BDD6-73A7214ACC1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917C736-2B7C-46C3-BDD6-73A7214ACC1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917C736-2B7C-46C3-BDD6-73A7214ACC1C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9D6FAE-12A0-4C57-9F94-DA55756BB096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7DC523-6FFC-4428-9D56-496906D4FA9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160189-46A1-4E88-890B-320519E2ADBA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A7D09F-DE88-4C96-AF73-7D3174B593E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1448DE-D2F0-4C37-90FC-E647BCD1EE65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1E8618-6F67-45DE-AFEE-988D4CDC177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E90869-3A82-4264-9B8C-843E22D6CE5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DE195-826E-45F2-9C49-E69BC0AE8EB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8E3D0C-80F6-4F30-9876-3BBF6236E6D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73CD2B-A4EF-4628-8299-D4182850E1B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FFD7E1-F87B-4DC1-931E-6AFE08B8078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497F441-7031-43EA-9D68-718565F71131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hyperlink" Target="mailto:gfgong@zju.edu.c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jpe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emf"/><Relationship Id="rId1" Type="http://schemas.openxmlformats.org/officeDocument/2006/relationships/image" Target="../media/image2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jpe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Rot="1"/>
          </p:cNvSpPr>
          <p:nvPr>
            <p:ph type="ctrTitle"/>
          </p:nvPr>
        </p:nvSpPr>
        <p:spPr>
          <a:xfrm>
            <a:off x="755650" y="1125538"/>
            <a:ext cx="7991475" cy="1143000"/>
          </a:xfrm>
        </p:spPr>
        <p:txBody>
          <a:bodyPr/>
          <a:lstStyle/>
          <a:p>
            <a:pPr eaLnBrk="1" hangingPunct="1"/>
            <a:r>
              <a:rPr lang="zh-CN" altLang="en-US" sz="4000" b="1" dirty="0"/>
              <a:t>液压传动及控制</a:t>
            </a:r>
            <a:endParaRPr lang="zh-CN" altLang="en-US" sz="4000" b="1" dirty="0"/>
          </a:p>
        </p:txBody>
      </p:sp>
      <p:sp>
        <p:nvSpPr>
          <p:cNvPr id="4099" name="Rectangle 3"/>
          <p:cNvSpPr>
            <a:spLocks noGrp="1" noRot="1" noChangeArrowheads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zh-CN" altLang="en-US" b="1"/>
              <a:t>龚国芳</a:t>
            </a:r>
            <a:endParaRPr lang="zh-CN" altLang="en-US" b="1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/>
              <a:t>E-mail: </a:t>
            </a:r>
            <a:r>
              <a:rPr lang="en-US" altLang="zh-CN">
                <a:hlinkClick r:id="rId1"/>
              </a:rPr>
              <a:t>gfgong@zju.edu.cn</a:t>
            </a:r>
            <a:endParaRPr lang="en-US" altLang="zh-CN"/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/>
              <a:t>Tel: 13675863187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67544" y="260648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第四节     柱塞泵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4286" y="2963910"/>
            <a:ext cx="4572000" cy="327128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手轮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带动螺杆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旋转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使变量活塞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上下移动并通过销轴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5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使斜盘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6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绕其回转中心</a:t>
            </a:r>
            <a:r>
              <a:rPr lang="en-US" altLang="zh-CN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摆动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从而改变倾角</a:t>
            </a:r>
            <a:r>
              <a:rPr lang="en-US" altLang="zh-CN" sz="2000" i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δ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的大小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达到调节流量的目的。</a:t>
            </a:r>
            <a:endParaRPr lang="en-US" altLang="zh-CN" sz="2000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变量机构结构简单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但操纵费力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仅适用于中小功率的液压泵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如我国的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SCY14-1B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型轴向柱塞泵。</a:t>
            </a:r>
            <a:endParaRPr lang="zh-CN" altLang="zh-CN" sz="2000" dirty="0"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pic>
        <p:nvPicPr>
          <p:cNvPr id="13" name="4T18.EPS"/>
          <p:cNvPicPr/>
          <p:nvPr/>
        </p:nvPicPr>
        <p:blipFill>
          <a:blip r:embed="rId1"/>
          <a:stretch>
            <a:fillRect/>
          </a:stretch>
        </p:blipFill>
        <p:spPr>
          <a:xfrm>
            <a:off x="5868146" y="1222970"/>
            <a:ext cx="2952326" cy="335815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012160" y="4958675"/>
            <a:ext cx="26888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4-18</a:t>
            </a:r>
            <a:r>
              <a:rPr lang="zh-CN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　直接式手动变量机构原理图</a:t>
            </a:r>
            <a:endParaRPr lang="zh-CN" altLang="zh-CN" sz="1200" dirty="0"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手轮　</a:t>
            </a:r>
            <a:r>
              <a:rPr lang="en-US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螺杆　</a:t>
            </a:r>
            <a:r>
              <a:rPr lang="en-US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螺母</a:t>
            </a:r>
            <a:endParaRPr lang="zh-CN" altLang="zh-CN" sz="1200" dirty="0"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变量活塞　</a:t>
            </a:r>
            <a:r>
              <a:rPr lang="en-US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5—</a:t>
            </a:r>
            <a:r>
              <a:rPr lang="zh-CN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销轴　</a:t>
            </a:r>
            <a:r>
              <a:rPr lang="en-US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6—</a:t>
            </a:r>
            <a:r>
              <a:rPr lang="zh-CN" altLang="zh-CN" sz="1200" dirty="0">
                <a:latin typeface="NEU-BZ-S92"/>
                <a:ea typeface="方正书宋_GBK"/>
                <a:cs typeface="Times New Roman" panose="02020603050405020304" pitchFamily="18" charset="0"/>
              </a:rPr>
              <a:t>斜盘</a:t>
            </a:r>
            <a:endParaRPr lang="zh-CN" altLang="en-US" sz="1200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963" y="1034354"/>
            <a:ext cx="2320832" cy="1740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323528" y="1148036"/>
            <a:ext cx="29523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（三）变量控制机构</a:t>
            </a:r>
            <a:endParaRPr lang="zh-CN" altLang="en-US" sz="20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9" name="文本框 19"/>
          <p:cNvSpPr txBox="1">
            <a:spLocks noChangeArrowheads="1"/>
          </p:cNvSpPr>
          <p:nvPr/>
        </p:nvSpPr>
        <p:spPr bwMode="auto">
          <a:xfrm>
            <a:off x="654286" y="2061132"/>
            <a:ext cx="232083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手动控制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67544" y="260648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第四节     柱塞泵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323528" y="1148036"/>
            <a:ext cx="29523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（三）变量控制机构</a:t>
            </a:r>
            <a:endParaRPr lang="zh-CN" altLang="en-US" sz="20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9" name="4T19.EPS" descr="id:2147504644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5721571" y="432833"/>
            <a:ext cx="3312368" cy="5400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45508" y="5795129"/>
            <a:ext cx="36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4-19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伺服式手动变量机构</a:t>
            </a:r>
            <a:endParaRPr lang="zh-CN" altLang="zh-CN" sz="12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缸筒下腔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缸筒上腔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c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d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e—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孔道</a:t>
            </a:r>
            <a:endParaRPr lang="zh-CN" altLang="zh-CN" sz="12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缸筒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变量活塞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伺服阀心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斜盘</a:t>
            </a:r>
            <a:endParaRPr lang="zh-CN" altLang="zh-CN" sz="12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5" name="文本框 19"/>
          <p:cNvSpPr txBox="1">
            <a:spLocks noChangeArrowheads="1"/>
          </p:cNvSpPr>
          <p:nvPr/>
        </p:nvSpPr>
        <p:spPr bwMode="auto">
          <a:xfrm>
            <a:off x="671925" y="1821758"/>
            <a:ext cx="2255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手动伺服控制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7261" y="2376278"/>
            <a:ext cx="4517110" cy="142462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泵上的斜盘或缸体通过适当的机构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图中为球铰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与活塞下端相连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借变量活塞的上下移动来改变其倾角。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628152" y="3752723"/>
            <a:ext cx="4824536" cy="234795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伺服阀阀心向下移动时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上面的阀口打开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腔中的压力油经孔道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通向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腔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变量活塞向下移动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又使伺服阀上的阀口关闭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最终使活塞自身停止运动。阀心向上移动时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，同理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67544" y="260648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第四节     柱塞泵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323528" y="1148036"/>
            <a:ext cx="29523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（三）变量控制机构</a:t>
            </a:r>
            <a:endParaRPr lang="zh-CN" altLang="en-US" sz="20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9" name="4T19.EPS" descr="id:2147504644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5721571" y="432833"/>
            <a:ext cx="3312368" cy="5400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345508" y="5795129"/>
            <a:ext cx="363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4-19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伺服式手动变量机构</a:t>
            </a:r>
            <a:endParaRPr lang="zh-CN" altLang="zh-CN" sz="12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缸筒下腔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缸筒上腔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c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d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、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e—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孔道</a:t>
            </a:r>
            <a:endParaRPr lang="zh-CN" altLang="zh-CN" sz="12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缸筒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变量活塞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伺服阀心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斜盘</a:t>
            </a:r>
            <a:endParaRPr lang="zh-CN" altLang="zh-CN" sz="12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5" name="文本框 19"/>
          <p:cNvSpPr txBox="1">
            <a:spLocks noChangeArrowheads="1"/>
          </p:cNvSpPr>
          <p:nvPr/>
        </p:nvSpPr>
        <p:spPr bwMode="auto">
          <a:xfrm>
            <a:off x="671925" y="1821758"/>
            <a:ext cx="22555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手动伺服控制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7261" y="2376278"/>
            <a:ext cx="4517110" cy="1424621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泵上的斜盘或缸体通过适当的机构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(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图中为球铰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与活塞下端相连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借变量活塞的上下移动来改变其倾角。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628152" y="3752723"/>
            <a:ext cx="4824536" cy="2347950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伺服阀阀心向下移动时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上面的阀口打开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腔中的压力油经孔道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通向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腔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变量活塞向下移动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又使伺服阀上的阀口关闭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最终使活塞自身停止运动。阀心向上移动时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，同理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67544" y="5168390"/>
            <a:ext cx="8352928" cy="14175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变量活塞的移动量与手柄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通过伺服阀心</a:t>
            </a:r>
            <a:r>
              <a: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)</a:t>
            </a:r>
            <a:r>
              <a:rPr lang="zh-CN" altLang="zh-CN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的位移量相等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。手柄上移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斜盘倾角变小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泵的排量减小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；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反之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则泵的排量增大。这种变量机构操纵省力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适用于高压大流量液压泵。</a:t>
            </a:r>
            <a:endParaRPr lang="zh-CN" altLang="zh-CN" sz="20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07504" y="260648"/>
            <a:ext cx="29523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（三）变量控制机构</a:t>
            </a:r>
            <a:endParaRPr lang="zh-CN" altLang="en-US" sz="20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" name="文本框 19"/>
          <p:cNvSpPr txBox="1">
            <a:spLocks noChangeArrowheads="1"/>
          </p:cNvSpPr>
          <p:nvPr/>
        </p:nvSpPr>
        <p:spPr bwMode="auto">
          <a:xfrm>
            <a:off x="419928" y="1087842"/>
            <a:ext cx="38479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恒压、恒流量、恒功率控制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B4T2.EPS"/>
          <p:cNvPicPr/>
          <p:nvPr/>
        </p:nvPicPr>
        <p:blipFill>
          <a:blip r:embed="rId1"/>
          <a:stretch>
            <a:fillRect/>
          </a:stretch>
        </p:blipFill>
        <p:spPr>
          <a:xfrm>
            <a:off x="4486401" y="2990114"/>
            <a:ext cx="2177212" cy="1734003"/>
          </a:xfrm>
          <a:prstGeom prst="rect">
            <a:avLst/>
          </a:prstGeom>
        </p:spPr>
      </p:pic>
      <p:pic>
        <p:nvPicPr>
          <p:cNvPr id="14" name="B4T1.EPS"/>
          <p:cNvPicPr/>
          <p:nvPr/>
        </p:nvPicPr>
        <p:blipFill>
          <a:blip r:embed="rId2"/>
          <a:stretch>
            <a:fillRect/>
          </a:stretch>
        </p:blipFill>
        <p:spPr>
          <a:xfrm>
            <a:off x="2027664" y="2990114"/>
            <a:ext cx="2240220" cy="1694795"/>
          </a:xfrm>
          <a:prstGeom prst="rect">
            <a:avLst/>
          </a:prstGeom>
        </p:spPr>
      </p:pic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617893" y="2240934"/>
          <a:ext cx="8040972" cy="422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815"/>
                <a:gridCol w="2318124"/>
                <a:gridCol w="2605915"/>
                <a:gridCol w="1756118"/>
              </a:tblGrid>
              <a:tr h="42203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变量控制方式</a:t>
                      </a:r>
                      <a:endParaRPr lang="zh-CN" sz="18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原　理　图</a:t>
                      </a:r>
                      <a:r>
                        <a:rPr lang="en-US" sz="1400" baseline="300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  <a:endParaRPr lang="zh-CN" sz="18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特 性 曲 线</a:t>
                      </a:r>
                      <a:endParaRPr lang="zh-CN" sz="18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4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说　　明</a:t>
                      </a:r>
                      <a:endParaRPr lang="zh-CN" sz="18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3" name="直接连接符 22"/>
          <p:cNvCxnSpPr/>
          <p:nvPr/>
        </p:nvCxnSpPr>
        <p:spPr>
          <a:xfrm>
            <a:off x="1973906" y="2222785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294009" y="2222785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908256" y="2222785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1023564" y="2990114"/>
            <a:ext cx="60527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恒压变量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611499" y="5186913"/>
            <a:ext cx="8047366" cy="0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11499" y="2216391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658865" y="2222785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111194" y="3338860"/>
            <a:ext cx="1344733" cy="1164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调节伺服阀</a:t>
            </a:r>
            <a:r>
              <a:rPr lang="en-US" altLang="zh-CN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r>
              <a:rPr lang="zh-CN" altLang="zh-CN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左端的弹簧力</a:t>
            </a:r>
            <a:r>
              <a:rPr lang="en-US" altLang="zh-CN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endParaRPr lang="en-US" altLang="zh-CN" sz="12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可改变泵的工作压力值</a:t>
            </a:r>
            <a:endParaRPr lang="zh-CN" altLang="en-US" sz="3600" dirty="0"/>
          </a:p>
        </p:txBody>
      </p:sp>
      <p:sp>
        <p:nvSpPr>
          <p:cNvPr id="31" name="矩形 30"/>
          <p:cNvSpPr/>
          <p:nvPr/>
        </p:nvSpPr>
        <p:spPr>
          <a:xfrm>
            <a:off x="1154469" y="5667493"/>
            <a:ext cx="696142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① 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图中液压泵上的箭头代表轴向柱塞泵斜盘倾角</a:t>
            </a:r>
            <a:r>
              <a:rPr lang="en-US" altLang="zh-CN" sz="1600" i="1" dirty="0">
                <a:solidFill>
                  <a:srgbClr val="FF0000"/>
                </a:solidFill>
                <a:cs typeface="Times New Roman" panose="02020603050405020304" pitchFamily="18" charset="0"/>
              </a:rPr>
              <a:t>δ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。箭头顺时针转动</a:t>
            </a:r>
            <a:r>
              <a: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1600" i="1" dirty="0">
                <a:solidFill>
                  <a:srgbClr val="FF0000"/>
                </a:solidFill>
                <a:cs typeface="Times New Roman" panose="02020603050405020304" pitchFamily="18" charset="0"/>
              </a:rPr>
              <a:t>δ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变小</a:t>
            </a:r>
            <a:r>
              <a: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流量减少</a:t>
            </a:r>
            <a:r>
              <a: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；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反之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,</a:t>
            </a:r>
            <a:r>
              <a:rPr lang="en-US" altLang="zh-CN" sz="1600" i="1" dirty="0">
                <a:solidFill>
                  <a:srgbClr val="FF0000"/>
                </a:solidFill>
                <a:cs typeface="Times New Roman" panose="02020603050405020304" pitchFamily="18" charset="0"/>
              </a:rPr>
              <a:t>δ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变大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流量增加。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1—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伺服阀心</a:t>
            </a:r>
            <a:r>
              <a: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；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2—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变量活塞。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07504" y="260648"/>
            <a:ext cx="29523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（三）变量控制机构</a:t>
            </a:r>
            <a:endParaRPr lang="zh-CN" altLang="en-US" sz="20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" name="文本框 19"/>
          <p:cNvSpPr txBox="1">
            <a:spLocks noChangeArrowheads="1"/>
          </p:cNvSpPr>
          <p:nvPr/>
        </p:nvSpPr>
        <p:spPr bwMode="auto">
          <a:xfrm>
            <a:off x="419928" y="1087842"/>
            <a:ext cx="38479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恒压、恒流量、恒功率控制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426322" y="2193064"/>
          <a:ext cx="8040972" cy="422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815"/>
                <a:gridCol w="2318124"/>
                <a:gridCol w="2605915"/>
                <a:gridCol w="1756118"/>
              </a:tblGrid>
              <a:tr h="42203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变量控制方式</a:t>
                      </a:r>
                      <a:endParaRPr lang="zh-CN" sz="20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原　理　图</a:t>
                      </a:r>
                      <a:r>
                        <a:rPr lang="en-US" sz="1600" baseline="300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  <a:endParaRPr lang="zh-CN" sz="20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特 性 曲 线</a:t>
                      </a:r>
                      <a:endParaRPr lang="zh-CN" sz="20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说　　明</a:t>
                      </a:r>
                      <a:endParaRPr lang="zh-CN" sz="20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18" name="直接连接符 17"/>
          <p:cNvCxnSpPr/>
          <p:nvPr/>
        </p:nvCxnSpPr>
        <p:spPr>
          <a:xfrm>
            <a:off x="1782335" y="2193064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102438" y="2193064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716685" y="2193064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882922" y="2831614"/>
            <a:ext cx="6052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恒流量变量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 flipH="1">
            <a:off x="419928" y="5157192"/>
            <a:ext cx="8047366" cy="0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19928" y="2186670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8467294" y="2193064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B4T3.EPS"/>
          <p:cNvPicPr/>
          <p:nvPr/>
        </p:nvPicPr>
        <p:blipFill>
          <a:blip r:embed="rId1"/>
          <a:stretch>
            <a:fillRect/>
          </a:stretch>
        </p:blipFill>
        <p:spPr>
          <a:xfrm>
            <a:off x="1909979" y="2972884"/>
            <a:ext cx="2064815" cy="1493950"/>
          </a:xfrm>
          <a:prstGeom prst="rect">
            <a:avLst/>
          </a:prstGeom>
        </p:spPr>
      </p:pic>
      <p:pic>
        <p:nvPicPr>
          <p:cNvPr id="36" name="B4T4.EPS"/>
          <p:cNvPicPr/>
          <p:nvPr/>
        </p:nvPicPr>
        <p:blipFill>
          <a:blip r:embed="rId2"/>
          <a:stretch>
            <a:fillRect/>
          </a:stretch>
        </p:blipFill>
        <p:spPr>
          <a:xfrm>
            <a:off x="4278935" y="3001681"/>
            <a:ext cx="2261254" cy="1589592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6668112" y="3584618"/>
            <a:ext cx="1763221" cy="60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改变节流孔口的大小</a:t>
            </a:r>
            <a:r>
              <a:rPr lang="en-US" altLang="zh-CN" sz="12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,</a:t>
            </a:r>
            <a:endParaRPr lang="zh-CN" altLang="zh-CN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2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可调整泵的输出流量值</a:t>
            </a:r>
            <a:endParaRPr lang="zh-CN" altLang="en-US" sz="3600" dirty="0">
              <a:latin typeface="+mn-ea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62897" y="5309616"/>
            <a:ext cx="72094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① 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图中液压泵上的箭头代表轴向柱塞泵斜盘倾角</a:t>
            </a:r>
            <a:r>
              <a:rPr lang="en-US" altLang="zh-CN" sz="1600" i="1" dirty="0">
                <a:solidFill>
                  <a:srgbClr val="FF0000"/>
                </a:solidFill>
                <a:cs typeface="Times New Roman" panose="02020603050405020304" pitchFamily="18" charset="0"/>
              </a:rPr>
              <a:t>δ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。箭头顺时针转动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,</a:t>
            </a:r>
            <a:r>
              <a:rPr lang="en-US" altLang="zh-CN" sz="1600" i="1" dirty="0">
                <a:solidFill>
                  <a:srgbClr val="FF0000"/>
                </a:solidFill>
                <a:cs typeface="Times New Roman" panose="02020603050405020304" pitchFamily="18" charset="0"/>
              </a:rPr>
              <a:t>δ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变小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流量减少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;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反之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,</a:t>
            </a:r>
            <a:r>
              <a:rPr lang="en-US" altLang="zh-CN" sz="1600" i="1" dirty="0">
                <a:solidFill>
                  <a:srgbClr val="FF0000"/>
                </a:solidFill>
                <a:cs typeface="Times New Roman" panose="02020603050405020304" pitchFamily="18" charset="0"/>
              </a:rPr>
              <a:t>δ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变大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流量增加。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1—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伺服阀心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;2—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变量活塞。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107504" y="260648"/>
            <a:ext cx="29523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（三）变量控制机构</a:t>
            </a:r>
            <a:endParaRPr lang="zh-CN" altLang="en-US" sz="20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" name="文本框 19"/>
          <p:cNvSpPr txBox="1">
            <a:spLocks noChangeArrowheads="1"/>
          </p:cNvSpPr>
          <p:nvPr/>
        </p:nvSpPr>
        <p:spPr bwMode="auto">
          <a:xfrm>
            <a:off x="419928" y="1087842"/>
            <a:ext cx="38479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恒压、恒流量、恒功率控制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22" name="表格 21"/>
          <p:cNvGraphicFramePr>
            <a:graphicFrameLocks noGrp="1"/>
          </p:cNvGraphicFramePr>
          <p:nvPr/>
        </p:nvGraphicFramePr>
        <p:xfrm>
          <a:off x="554711" y="2193064"/>
          <a:ext cx="8040972" cy="42203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0815"/>
                <a:gridCol w="2318124"/>
                <a:gridCol w="2605915"/>
                <a:gridCol w="1756118"/>
              </a:tblGrid>
              <a:tr h="422031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变量控制方式</a:t>
                      </a:r>
                      <a:endParaRPr lang="zh-CN" sz="20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原　理　图</a:t>
                      </a:r>
                      <a:r>
                        <a:rPr lang="en-US" sz="1600" baseline="300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①</a:t>
                      </a:r>
                      <a:endParaRPr lang="zh-CN" sz="20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特 性 曲 线</a:t>
                      </a:r>
                      <a:endParaRPr lang="zh-CN" sz="20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  <a:latin typeface="+mn-ea"/>
                          <a:ea typeface="+mn-ea"/>
                        </a:rPr>
                        <a:t>说　　明</a:t>
                      </a:r>
                      <a:endParaRPr lang="zh-CN" sz="2000" dirty="0">
                        <a:solidFill>
                          <a:srgbClr val="184972"/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cxnSp>
        <p:nvCxnSpPr>
          <p:cNvPr id="23" name="直接连接符 22"/>
          <p:cNvCxnSpPr/>
          <p:nvPr/>
        </p:nvCxnSpPr>
        <p:spPr>
          <a:xfrm>
            <a:off x="1910724" y="2193064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4230827" y="2193064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845074" y="2193064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930083" y="2831614"/>
            <a:ext cx="60527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dirty="0">
                <a:latin typeface="Times New Roman" panose="02020603050405020304" pitchFamily="18" charset="0"/>
                <a:ea typeface="黑体" panose="02010609060101010101" pitchFamily="49" charset="-122"/>
              </a:rPr>
              <a:t>恒功率变量</a:t>
            </a:r>
            <a:endParaRPr lang="zh-CN" altLang="en-US" sz="24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 flipH="1">
            <a:off x="548317" y="5157192"/>
            <a:ext cx="8047366" cy="0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548317" y="2186670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595683" y="2193064"/>
            <a:ext cx="0" cy="2970522"/>
          </a:xfrm>
          <a:prstGeom prst="line">
            <a:avLst/>
          </a:prstGeom>
          <a:ln w="19050">
            <a:solidFill>
              <a:srgbClr val="18497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B4T5.EPS"/>
          <p:cNvPicPr/>
          <p:nvPr/>
        </p:nvPicPr>
        <p:blipFill>
          <a:blip r:embed="rId1"/>
          <a:stretch>
            <a:fillRect/>
          </a:stretch>
        </p:blipFill>
        <p:spPr>
          <a:xfrm>
            <a:off x="2079543" y="3001681"/>
            <a:ext cx="1889326" cy="1498031"/>
          </a:xfrm>
          <a:prstGeom prst="rect">
            <a:avLst/>
          </a:prstGeom>
        </p:spPr>
      </p:pic>
      <p:pic>
        <p:nvPicPr>
          <p:cNvPr id="39" name="B4T6.EPS"/>
          <p:cNvPicPr/>
          <p:nvPr/>
        </p:nvPicPr>
        <p:blipFill>
          <a:blip r:embed="rId2"/>
          <a:stretch>
            <a:fillRect/>
          </a:stretch>
        </p:blipFill>
        <p:spPr>
          <a:xfrm>
            <a:off x="4588759" y="3001681"/>
            <a:ext cx="2169741" cy="1643716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6758500" y="3431124"/>
            <a:ext cx="1837182" cy="887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改变伺服阀心</a:t>
            </a:r>
            <a:r>
              <a:rPr lang="en-US" altLang="zh-CN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1</a:t>
            </a:r>
            <a:endParaRPr lang="zh-CN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右端弹簧的预压缩量</a:t>
            </a:r>
            <a:r>
              <a:rPr lang="en-US" altLang="zh-CN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,</a:t>
            </a:r>
            <a:endParaRPr lang="zh-CN" altLang="zh-CN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200" dirty="0">
                <a:solidFill>
                  <a:srgbClr val="000000"/>
                </a:solidFill>
                <a:cs typeface="Times New Roman" panose="02020603050405020304" pitchFamily="18" charset="0"/>
              </a:rPr>
              <a:t>可调节泵的输出功率值</a:t>
            </a:r>
            <a:endParaRPr lang="zh-CN" altLang="en-US" sz="3600" dirty="0"/>
          </a:p>
        </p:txBody>
      </p:sp>
      <p:sp>
        <p:nvSpPr>
          <p:cNvPr id="41" name="矩形 40"/>
          <p:cNvSpPr/>
          <p:nvPr/>
        </p:nvSpPr>
        <p:spPr>
          <a:xfrm>
            <a:off x="828183" y="5389886"/>
            <a:ext cx="7487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① 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图中液压泵上的箭头代表轴向柱塞泵斜盘倾角</a:t>
            </a:r>
            <a:r>
              <a:rPr lang="en-US" altLang="zh-CN" sz="1600" i="1" dirty="0">
                <a:solidFill>
                  <a:srgbClr val="FF0000"/>
                </a:solidFill>
                <a:cs typeface="Times New Roman" panose="02020603050405020304" pitchFamily="18" charset="0"/>
              </a:rPr>
              <a:t>δ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。箭头顺时针转动</a:t>
            </a:r>
            <a:r>
              <a: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1600" i="1" dirty="0">
                <a:solidFill>
                  <a:srgbClr val="FF0000"/>
                </a:solidFill>
                <a:cs typeface="Times New Roman" panose="02020603050405020304" pitchFamily="18" charset="0"/>
              </a:rPr>
              <a:t>δ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变小</a:t>
            </a:r>
            <a:r>
              <a: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流量减少</a:t>
            </a:r>
            <a:r>
              <a: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；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反之</a:t>
            </a:r>
            <a:r>
              <a: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1600" i="1" dirty="0">
                <a:solidFill>
                  <a:srgbClr val="FF0000"/>
                </a:solidFill>
                <a:cs typeface="Times New Roman" panose="02020603050405020304" pitchFamily="18" charset="0"/>
              </a:rPr>
              <a:t>δ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变大</a:t>
            </a:r>
            <a:r>
              <a: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流量增加。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1—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伺服阀心</a:t>
            </a:r>
            <a:r>
              <a:rPr lang="zh-CN" altLang="en-US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；</a:t>
            </a:r>
            <a:r>
              <a: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2—</a:t>
            </a:r>
            <a:r>
              <a:rPr lang="zh-CN" altLang="zh-CN" sz="1600" dirty="0">
                <a:solidFill>
                  <a:srgbClr val="FF0000"/>
                </a:solidFill>
                <a:cs typeface="Times New Roman" panose="02020603050405020304" pitchFamily="18" charset="0"/>
              </a:rPr>
              <a:t>变量活塞。</a:t>
            </a:r>
            <a:endParaRPr lang="zh-CN" altLang="en-US" sz="4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9"/>
          <p:cNvSpPr txBox="1">
            <a:spLocks noChangeArrowheads="1"/>
          </p:cNvSpPr>
          <p:nvPr/>
        </p:nvSpPr>
        <p:spPr bwMode="auto">
          <a:xfrm>
            <a:off x="1475656" y="332656"/>
            <a:ext cx="570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二、径向柱塞泵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95536" y="817824"/>
            <a:ext cx="8856984" cy="609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/>
              <a:t>按</a:t>
            </a:r>
            <a:r>
              <a:rPr lang="zh-CN" altLang="en-US" sz="2000" b="1" dirty="0">
                <a:solidFill>
                  <a:srgbClr val="FF0000"/>
                </a:solidFill>
              </a:rPr>
              <a:t>配油方式不同</a:t>
            </a:r>
            <a:r>
              <a:rPr lang="zh-CN" altLang="en-US" sz="2000" dirty="0"/>
              <a:t>可分为</a:t>
            </a:r>
            <a:r>
              <a:rPr lang="zh-CN" altLang="en-US" sz="2000" b="1" dirty="0"/>
              <a:t>阀配油式</a:t>
            </a:r>
            <a:r>
              <a:rPr lang="zh-CN" altLang="en-US" sz="2000" dirty="0"/>
              <a:t>、</a:t>
            </a:r>
            <a:r>
              <a:rPr lang="zh-CN" altLang="en-US" sz="2000" b="1" dirty="0"/>
              <a:t>轴配油式</a:t>
            </a:r>
            <a:r>
              <a:rPr lang="zh-CN" altLang="en-US" sz="2000" dirty="0"/>
              <a:t>和</a:t>
            </a:r>
            <a:r>
              <a:rPr lang="zh-CN" altLang="en-US" sz="2000" b="1" dirty="0"/>
              <a:t>轴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阀联合配油式</a:t>
            </a:r>
            <a:r>
              <a:rPr lang="zh-CN" altLang="en-US" sz="2000" dirty="0"/>
              <a:t>三种。</a:t>
            </a:r>
            <a:endParaRPr lang="zh-CN" altLang="en-US" sz="2000" dirty="0"/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07504" y="2147558"/>
            <a:ext cx="37444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（一）阀配油式径向柱塞泵</a:t>
            </a:r>
            <a:endParaRPr lang="zh-CN" altLang="en-US" sz="20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20" name="4T1.EPS" descr="id:2147504299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4824028" y="2420888"/>
            <a:ext cx="4065626" cy="245045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979829" y="5429327"/>
            <a:ext cx="4065626" cy="585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ctr">
              <a:lnSpc>
                <a:spcPts val="1350"/>
              </a:lnSpc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4-1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　容积式泵的工作原理</a:t>
            </a:r>
            <a:endParaRPr lang="zh-CN" altLang="zh-CN" sz="14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黑体" panose="02010609060101010101" pitchFamily="49" charset="-12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凸轮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2—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柱塞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3—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弹簧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4—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密封工作腔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5—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吸油阀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6—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黑体" panose="02010609060101010101" pitchFamily="49" charset="-122"/>
                <a:cs typeface="Times New Roman" panose="02020603050405020304" pitchFamily="18" charset="0"/>
              </a:rPr>
              <a:t>压油阀</a:t>
            </a:r>
            <a:endParaRPr lang="zh-CN" altLang="zh-CN" sz="14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54346" y="3140968"/>
            <a:ext cx="4625075" cy="2456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图中吸油阀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5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和压油阀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6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就是配油阀。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2~6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个柱塞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，对称或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星形配置。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常用滑阀作吸油阀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座阀作压油阀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因为后者的密封性能好。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9"/>
          <p:cNvSpPr txBox="1">
            <a:spLocks noChangeArrowheads="1"/>
          </p:cNvSpPr>
          <p:nvPr/>
        </p:nvSpPr>
        <p:spPr bwMode="auto">
          <a:xfrm>
            <a:off x="1465812" y="177618"/>
            <a:ext cx="570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二、径向柱塞泵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35496" y="823424"/>
            <a:ext cx="37444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（二）轴配油式径向柱塞泵</a:t>
            </a:r>
            <a:endParaRPr lang="zh-CN" altLang="en-US" sz="20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2" name="文本框 19"/>
          <p:cNvSpPr txBox="1">
            <a:spLocks noChangeArrowheads="1"/>
          </p:cNvSpPr>
          <p:nvPr/>
        </p:nvSpPr>
        <p:spPr bwMode="auto">
          <a:xfrm>
            <a:off x="348478" y="1407675"/>
            <a:ext cx="20427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工作原理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3" name="4T20.EPS" descr="id:2147504675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5132452" y="776385"/>
            <a:ext cx="3744416" cy="3772104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5132452" y="4760393"/>
            <a:ext cx="3837195" cy="579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ctr">
              <a:lnSpc>
                <a:spcPts val="1350"/>
              </a:lnSpc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4-20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轴配油式径向柱塞泵</a:t>
            </a:r>
            <a:endParaRPr lang="zh-CN" altLang="zh-CN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定子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转子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配油轴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衬套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</a:t>
            </a:r>
            <a:endParaRPr lang="zh-CN" altLang="zh-CN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吸油腔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压油腔</a:t>
            </a:r>
            <a:endParaRPr lang="zh-CN" altLang="zh-CN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47163" y="1824544"/>
            <a:ext cx="4611720" cy="3264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定子</a:t>
            </a:r>
            <a:r>
              <a:rPr lang="en-US" altLang="zh-CN" sz="2000" dirty="0"/>
              <a:t>1</a:t>
            </a:r>
            <a:r>
              <a:rPr lang="zh-CN" altLang="en-US" sz="2000" dirty="0"/>
              <a:t>、转子</a:t>
            </a:r>
            <a:r>
              <a:rPr lang="en-US" altLang="zh-CN" sz="2000" dirty="0"/>
              <a:t>2(</a:t>
            </a:r>
            <a:r>
              <a:rPr lang="zh-CN" altLang="en-US" sz="2000" dirty="0"/>
              <a:t>缸体</a:t>
            </a:r>
            <a:r>
              <a:rPr lang="en-US" altLang="zh-CN" sz="2000" dirty="0"/>
              <a:t>)</a:t>
            </a:r>
            <a:r>
              <a:rPr lang="zh-CN" altLang="en-US" sz="2000" dirty="0"/>
              <a:t>、配油轴</a:t>
            </a:r>
            <a:r>
              <a:rPr lang="en-US" altLang="zh-CN" sz="2000" dirty="0"/>
              <a:t>3</a:t>
            </a:r>
            <a:r>
              <a:rPr lang="zh-CN" altLang="en-US" sz="2000" dirty="0"/>
              <a:t>、衬套</a:t>
            </a:r>
            <a:r>
              <a:rPr lang="en-US" altLang="zh-CN" sz="2000" dirty="0"/>
              <a:t>4</a:t>
            </a:r>
            <a:r>
              <a:rPr lang="zh-CN" altLang="en-US" sz="2000" dirty="0"/>
              <a:t>和柱塞</a:t>
            </a:r>
            <a:r>
              <a:rPr lang="en-US" altLang="zh-CN" sz="2000" dirty="0"/>
              <a:t>5</a:t>
            </a:r>
            <a:r>
              <a:rPr lang="zh-CN" altLang="en-US" sz="2000" dirty="0"/>
              <a:t>等主要零件组成。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衬套紧配在转子孔内</a:t>
            </a:r>
            <a:r>
              <a:rPr lang="en-US" altLang="zh-CN" sz="2000" dirty="0"/>
              <a:t>,</a:t>
            </a:r>
            <a:r>
              <a:rPr lang="zh-CN" altLang="en-US" sz="2000" dirty="0"/>
              <a:t>随转子一起旋转</a:t>
            </a:r>
            <a:r>
              <a:rPr lang="en-US" altLang="zh-CN" sz="2000" dirty="0"/>
              <a:t>,</a:t>
            </a:r>
            <a:r>
              <a:rPr lang="zh-CN" altLang="en-US" sz="2000" dirty="0"/>
              <a:t>而配油轴则不动。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转子顺时针方向转动时，柱塞靠离心力或在低压油液的作用下，从缸孔中伸出压紧在定子的内表面上。</a:t>
            </a:r>
            <a:endParaRPr lang="zh-CN" altLang="en-US" sz="2000" dirty="0"/>
          </a:p>
        </p:txBody>
      </p:sp>
      <p:sp>
        <p:nvSpPr>
          <p:cNvPr id="36" name="矩形 35"/>
          <p:cNvSpPr/>
          <p:nvPr/>
        </p:nvSpPr>
        <p:spPr>
          <a:xfrm>
            <a:off x="366269" y="5050216"/>
            <a:ext cx="4701654" cy="1417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由于偏心距</a:t>
            </a:r>
            <a:r>
              <a:rPr lang="en-US" altLang="zh-CN" sz="2000" i="1" dirty="0">
                <a:solidFill>
                  <a:srgbClr val="000000"/>
                </a:solidFill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柱塞转到上半周时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逐渐向外伸出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缸孔内的工作容积逐渐增大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腔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吸油。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——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变量</a:t>
            </a:r>
            <a:endParaRPr lang="zh-CN" altLang="en-US" sz="2000" dirty="0"/>
          </a:p>
        </p:txBody>
      </p:sp>
      <p:sp>
        <p:nvSpPr>
          <p:cNvPr id="38" name="矩形 37"/>
          <p:cNvSpPr/>
          <p:nvPr/>
        </p:nvSpPr>
        <p:spPr>
          <a:xfrm>
            <a:off x="5298184" y="5378594"/>
            <a:ext cx="3479547" cy="1285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b="1" dirty="0"/>
              <a:t>径向尺寸大，结构较复杂，自吸能力差。容积效率和机械效率都比较高。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9"/>
          <p:cNvSpPr txBox="1">
            <a:spLocks noChangeArrowheads="1"/>
          </p:cNvSpPr>
          <p:nvPr/>
        </p:nvSpPr>
        <p:spPr bwMode="auto">
          <a:xfrm>
            <a:off x="1475656" y="332656"/>
            <a:ext cx="570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二、径向柱塞泵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>
            <a:spLocks noChangeArrowheads="1"/>
          </p:cNvSpPr>
          <p:nvPr/>
        </p:nvSpPr>
        <p:spPr bwMode="auto">
          <a:xfrm>
            <a:off x="107504" y="1124744"/>
            <a:ext cx="37444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（二）轴配油式径向柱塞泵</a:t>
            </a:r>
            <a:endParaRPr lang="zh-CN" altLang="en-US" sz="20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8" name="文本框 19"/>
          <p:cNvSpPr txBox="1">
            <a:spLocks noChangeArrowheads="1"/>
          </p:cNvSpPr>
          <p:nvPr/>
        </p:nvSpPr>
        <p:spPr bwMode="auto">
          <a:xfrm>
            <a:off x="539552" y="1806941"/>
            <a:ext cx="24028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排量计算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9552" y="2275854"/>
            <a:ext cx="7855044" cy="955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当转子和定子间的偏心距为</a:t>
            </a:r>
            <a:r>
              <a:rPr lang="en-US" altLang="zh-CN" sz="2000" i="1" dirty="0">
                <a:solidFill>
                  <a:srgbClr val="000000"/>
                </a:solidFill>
                <a:cs typeface="Times New Roman" panose="02020603050405020304" pitchFamily="18" charset="0"/>
              </a:rPr>
              <a:t>e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时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转子转一整转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柱塞在缸孔内的行程就为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2</a:t>
            </a:r>
            <a:r>
              <a:rPr lang="en-US" altLang="zh-CN" sz="2000" i="1" dirty="0">
                <a:solidFill>
                  <a:srgbClr val="000000"/>
                </a:solidFill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柱塞数为</a:t>
            </a:r>
            <a:r>
              <a:rPr lang="en-US" altLang="zh-CN" sz="2000" i="1" dirty="0">
                <a:solidFill>
                  <a:srgbClr val="000000"/>
                </a:solidFill>
                <a:cs typeface="Times New Roman" panose="02020603050405020304" pitchFamily="18" charset="0"/>
              </a:rPr>
              <a:t>z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则泵的排量为</a:t>
            </a:r>
            <a:endParaRPr lang="zh-CN" altLang="zh-CN" sz="20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339752" y="3768914"/>
                <a:ext cx="1629099" cy="615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𝑒𝑧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9752" y="3768914"/>
                <a:ext cx="1629099" cy="615297"/>
              </a:xfrm>
              <a:prstGeom prst="rect">
                <a:avLst/>
              </a:prstGeom>
              <a:blipFill rotWithShape="1">
                <a:blip r:embed="rId1"/>
                <a:stretch>
                  <a:fillRect l="-25" t="-31" r="6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4467074" y="3974506"/>
            <a:ext cx="1957587" cy="2991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en-US" altLang="zh-CN" sz="16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d</a:t>
            </a:r>
            <a:r>
              <a:rPr lang="en-US" altLang="zh-CN" sz="16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6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柱塞直径。</a:t>
            </a:r>
            <a:endParaRPr lang="zh-CN" altLang="zh-CN" sz="1600" dirty="0">
              <a:solidFill>
                <a:srgbClr val="FF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9552" y="4921369"/>
            <a:ext cx="7855044" cy="955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径向柱塞泵的流量也是脉动的，情况和轴向柱塞泵类似。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径向柱塞泵上也可以安装各种变量控制机构，与轴向柱塞泵相似。</a:t>
            </a:r>
            <a:endParaRPr lang="zh-CN" altLang="en-US" sz="2000" dirty="0"/>
          </a:p>
        </p:txBody>
      </p:sp>
      <p:pic>
        <p:nvPicPr>
          <p:cNvPr id="13" name="4T20.EPS" descr="id:2147504675;FounderCES"/>
          <p:cNvPicPr/>
          <p:nvPr/>
        </p:nvPicPr>
        <p:blipFill>
          <a:blip r:embed="rId2"/>
          <a:stretch>
            <a:fillRect/>
          </a:stretch>
        </p:blipFill>
        <p:spPr>
          <a:xfrm>
            <a:off x="6201632" y="86468"/>
            <a:ext cx="2192963" cy="21893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3835" y="332656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第五节      液压马达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1124744"/>
            <a:ext cx="7920880" cy="5145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液压马达是把液压能转换为机械能的元件</a:t>
            </a:r>
            <a:r>
              <a:rPr lang="en-US" altLang="zh-CN" sz="2400" dirty="0"/>
              <a:t>,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分为</a:t>
            </a:r>
            <a:r>
              <a:rPr lang="zh-CN" altLang="en-US" sz="2400" b="1" dirty="0"/>
              <a:t>高速小转矩</a:t>
            </a:r>
            <a:r>
              <a:rPr lang="zh-CN" altLang="en-US" sz="2400" dirty="0"/>
              <a:t>和</a:t>
            </a:r>
            <a:r>
              <a:rPr lang="zh-CN" altLang="en-US" sz="2400" b="1" dirty="0"/>
              <a:t>低速大转矩</a:t>
            </a:r>
            <a:r>
              <a:rPr lang="zh-CN" altLang="en-US" sz="2400" dirty="0"/>
              <a:t>两大类。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一般认为，额定转速高于</a:t>
            </a:r>
            <a:r>
              <a:rPr lang="en-US" altLang="zh-CN" sz="2400" dirty="0"/>
              <a:t>500r/min</a:t>
            </a:r>
            <a:r>
              <a:rPr lang="zh-CN" altLang="en-US" sz="2400" dirty="0"/>
              <a:t>的属于高速马达</a:t>
            </a:r>
            <a:r>
              <a:rPr lang="en-US" altLang="zh-CN" sz="2400" dirty="0"/>
              <a:t>;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额定转速低于</a:t>
            </a:r>
            <a:r>
              <a:rPr lang="en-US" altLang="zh-CN" sz="2400" dirty="0"/>
              <a:t>500r/min</a:t>
            </a:r>
            <a:r>
              <a:rPr lang="zh-CN" altLang="en-US" sz="2400" dirty="0"/>
              <a:t>的属于低速马达。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高速马达的基本结构形式</a:t>
            </a:r>
            <a:r>
              <a:rPr lang="zh-CN" altLang="en-US" sz="2400" dirty="0"/>
              <a:t>有</a:t>
            </a:r>
            <a:r>
              <a:rPr lang="zh-CN" altLang="en-US" sz="2400" b="1" dirty="0"/>
              <a:t>齿轮式</a:t>
            </a:r>
            <a:r>
              <a:rPr lang="zh-CN" altLang="en-US" sz="2400" dirty="0"/>
              <a:t>、</a:t>
            </a:r>
            <a:r>
              <a:rPr lang="zh-CN" altLang="en-US" sz="2400" b="1" dirty="0"/>
              <a:t>叶片式</a:t>
            </a:r>
            <a:r>
              <a:rPr lang="zh-CN" altLang="en-US" sz="2400" dirty="0"/>
              <a:t>、</a:t>
            </a:r>
            <a:r>
              <a:rPr lang="zh-CN" altLang="en-US" sz="2400" b="1" dirty="0"/>
              <a:t>轴向柱塞式</a:t>
            </a:r>
            <a:r>
              <a:rPr lang="zh-CN" altLang="en-US" sz="2400" dirty="0"/>
              <a:t>等</a:t>
            </a:r>
            <a:r>
              <a:rPr lang="en-US" altLang="zh-CN" sz="2400" dirty="0"/>
              <a:t>;</a:t>
            </a:r>
            <a:endParaRPr lang="en-US" altLang="zh-CN" sz="24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低速马达的基本结构形式</a:t>
            </a:r>
            <a:r>
              <a:rPr lang="zh-CN" altLang="en-US" sz="2400" dirty="0"/>
              <a:t>是</a:t>
            </a:r>
            <a:r>
              <a:rPr lang="zh-CN" altLang="en-US" sz="2400" b="1" dirty="0"/>
              <a:t>径向柱塞式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57015" y="111992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第四章 液压泵和液压马达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70092" y="866044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第四节     柱塞泵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18500" t="16401" r="19288" b="10801"/>
          <a:stretch>
            <a:fillRect/>
          </a:stretch>
        </p:blipFill>
        <p:spPr>
          <a:xfrm>
            <a:off x="467544" y="1409244"/>
            <a:ext cx="8084140" cy="5321206"/>
          </a:xfrm>
          <a:prstGeom prst="rect">
            <a:avLst/>
          </a:prstGeom>
        </p:spPr>
      </p:pic>
      <p:pic>
        <p:nvPicPr>
          <p:cNvPr id="18" name="4T1.EPS" descr="id:2147504299;FounderCES"/>
          <p:cNvPicPr/>
          <p:nvPr/>
        </p:nvPicPr>
        <p:blipFill>
          <a:blip r:embed="rId2"/>
          <a:stretch>
            <a:fillRect/>
          </a:stretch>
        </p:blipFill>
        <p:spPr>
          <a:xfrm>
            <a:off x="4475178" y="1124744"/>
            <a:ext cx="4173957" cy="25922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3835" y="332656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第五节      液压马达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20075" t="26201" r="22438" b="9400"/>
          <a:stretch>
            <a:fillRect/>
          </a:stretch>
        </p:blipFill>
        <p:spPr>
          <a:xfrm>
            <a:off x="467543" y="1268760"/>
            <a:ext cx="8227697" cy="51845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3835" y="332656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第五节      液压马达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l="18500" t="17802" r="19288" b="15000"/>
          <a:stretch>
            <a:fillRect/>
          </a:stretch>
        </p:blipFill>
        <p:spPr>
          <a:xfrm>
            <a:off x="539552" y="1124744"/>
            <a:ext cx="8414435" cy="51125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3835" y="332656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第五节      液压马达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18212" t="22094" r="19331" b="10492"/>
          <a:stretch>
            <a:fillRect/>
          </a:stretch>
        </p:blipFill>
        <p:spPr>
          <a:xfrm>
            <a:off x="243048" y="1268760"/>
            <a:ext cx="8657903" cy="5256584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95536" y="1268760"/>
            <a:ext cx="1656184" cy="43204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3835" y="332656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第五节      液压马达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文本框 19"/>
          <p:cNvSpPr txBox="1">
            <a:spLocks noChangeArrowheads="1"/>
          </p:cNvSpPr>
          <p:nvPr/>
        </p:nvSpPr>
        <p:spPr bwMode="auto">
          <a:xfrm>
            <a:off x="395536" y="1268760"/>
            <a:ext cx="311568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轴向柱塞式液压马达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4T21.EPS" descr="id:2147504708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3529714" y="1155512"/>
            <a:ext cx="5218750" cy="251849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04974" y="3709163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28600" algn="ctr"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4-21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轴向柱塞式液压马达的工作原理</a:t>
            </a:r>
            <a:endParaRPr lang="zh-CN" altLang="zh-CN" sz="12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斜盘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缸体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配油盘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马达轴</a:t>
            </a:r>
            <a:endParaRPr lang="zh-CN" altLang="zh-CN" sz="12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6144" y="2003825"/>
            <a:ext cx="2948617" cy="41875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高压油经配油盘的窗口进入缸体的柱塞孔时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处在高压腔中的柱塞被顶出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压在斜盘上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斜盘对柱塞的反作用力</a:t>
            </a:r>
            <a:r>
              <a:rPr lang="en-US" altLang="zh-CN" sz="2000" i="1" dirty="0">
                <a:solidFill>
                  <a:srgbClr val="000000"/>
                </a:solidFill>
                <a:cs typeface="Times New Roman" panose="02020603050405020304" pitchFamily="18" charset="0"/>
              </a:rPr>
              <a:t>F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可分解为轴向分力</a:t>
            </a:r>
            <a:r>
              <a:rPr lang="en-US" altLang="zh-CN" sz="2000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和垂直分力</a:t>
            </a:r>
            <a:r>
              <a:rPr lang="en-US" altLang="zh-CN" sz="2000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F</a:t>
            </a:r>
            <a:r>
              <a:rPr lang="en-US" altLang="zh-CN" sz="2000" i="1" baseline="-250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使缸体产生转矩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带动马达轴</a:t>
            </a:r>
            <a:r>
              <a:rPr lang="en-US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5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转动。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4108223" y="4405304"/>
            <a:ext cx="4604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缸体的垂直中心线夹角为</a:t>
            </a:r>
            <a:r>
              <a:rPr lang="en-US" altLang="zh-CN" sz="1600" i="1" dirty="0">
                <a:solidFill>
                  <a:srgbClr val="000000"/>
                </a:solidFill>
                <a:cs typeface="Times New Roman" panose="02020603050405020304" pitchFamily="18" charset="0"/>
              </a:rPr>
              <a:t>θ</a:t>
            </a:r>
            <a:r>
              <a:rPr lang="zh-CN" alt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柱塞上产生的转矩</a:t>
            </a:r>
            <a:r>
              <a:rPr lang="zh-CN" altLang="en-US" sz="16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endParaRPr lang="zh-CN" altLang="en-US" sz="3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l="29103" t="-51" r="29999" b="1"/>
          <a:stretch>
            <a:fillRect/>
          </a:stretch>
        </p:blipFill>
        <p:spPr>
          <a:xfrm>
            <a:off x="4108223" y="4764458"/>
            <a:ext cx="4468751" cy="42273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502600" y="5187272"/>
            <a:ext cx="3278462" cy="2859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式中　</a:t>
            </a: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R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柱塞在缸体中的分布圆半径。</a:t>
            </a:r>
            <a:endParaRPr lang="zh-CN" altLang="zh-CN" sz="1200" dirty="0">
              <a:solidFill>
                <a:srgbClr val="FF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57272" y="5638621"/>
            <a:ext cx="3018775" cy="301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液压马达产生的转矩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endParaRPr lang="zh-CN" altLang="zh-CN" sz="2000" dirty="0">
              <a:solidFill>
                <a:srgbClr val="000000"/>
              </a:solidFill>
              <a:effectLst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4571999" y="6004918"/>
                <a:ext cx="208422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zh-CN" altLang="en-US" i="1">
                          <a:latin typeface="Cambria Math" panose="02040503050406030204" pitchFamily="18" charset="0"/>
                        </a:rPr>
                        <m:t>∑</m:t>
                      </m:r>
                      <m:sSub>
                        <m:sSubPr>
                          <m:ctrlPr>
                            <a:rPr lang="zh-CN" altLang="en-US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𝑅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m:rPr>
                          <m:sty m:val="p"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sin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1999" y="6004918"/>
                <a:ext cx="2084225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0" t="-97" r="7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3835" y="332656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第五节      液压马达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6" name="文本框 19"/>
          <p:cNvSpPr txBox="1">
            <a:spLocks noChangeArrowheads="1"/>
          </p:cNvSpPr>
          <p:nvPr/>
        </p:nvSpPr>
        <p:spPr bwMode="auto">
          <a:xfrm>
            <a:off x="179512" y="1268760"/>
            <a:ext cx="325970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径向柱塞式液压马达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4T22.EPS" descr="id:2147504720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4507670" y="849772"/>
            <a:ext cx="4173826" cy="3562659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427984" y="4412431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4-22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多作用内曲线径向柱塞液压马达结构原理图</a:t>
            </a:r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4283968" y="4720208"/>
            <a:ext cx="45717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缸体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配油轴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横梁</a:t>
            </a:r>
            <a:endParaRPr lang="zh-CN" altLang="zh-CN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                  5—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衬套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6—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滚轮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7—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定子</a:t>
            </a:r>
            <a:endParaRPr lang="zh-CN" altLang="en-US" sz="3600" dirty="0"/>
          </a:p>
        </p:txBody>
      </p:sp>
      <p:sp>
        <p:nvSpPr>
          <p:cNvPr id="20" name="矩形 19"/>
          <p:cNvSpPr/>
          <p:nvPr/>
        </p:nvSpPr>
        <p:spPr>
          <a:xfrm>
            <a:off x="462504" y="1839162"/>
            <a:ext cx="3848431" cy="4654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定子内壁在与滚轮接触处的反作用力</a:t>
            </a:r>
            <a:r>
              <a:rPr lang="en-US" altLang="zh-CN" sz="20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N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的周向分力</a:t>
            </a:r>
            <a:r>
              <a:rPr lang="en-US" altLang="zh-CN" sz="20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F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对缸体产生转矩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使缸体及与其刚性连接的主轴转动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；</a:t>
            </a:r>
            <a:endParaRPr lang="en-US" altLang="zh-CN" sz="2000" dirty="0">
              <a:solidFill>
                <a:srgbClr val="000000"/>
              </a:solidFill>
              <a:latin typeface="方正书宋_GBK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而径向分力</a:t>
            </a:r>
            <a:r>
              <a:rPr lang="en-US" altLang="zh-CN" sz="20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则与柱塞底部的液压力相平衡。</a:t>
            </a:r>
            <a:endParaRPr lang="en-US" altLang="zh-CN" sz="20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定子内壁由多段曲面构成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滚轮每经过一段曲面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柱塞往复运动一次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也即马达作用一次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故称</a:t>
            </a:r>
            <a:r>
              <a:rPr lang="zh-CN" altLang="zh-CN" sz="2000" dirty="0">
                <a:solidFill>
                  <a:srgbClr val="C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多作用式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4716017" y="5282357"/>
            <a:ext cx="41397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zh-CN" sz="2000" b="1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多作用内曲线径向柱塞液压马达的排量为</a:t>
            </a:r>
            <a:endParaRPr lang="zh-CN" altLang="en-US" sz="2000" b="1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5926427" y="5905148"/>
                <a:ext cx="1589025" cy="615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𝑙𝑛𝑧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6427" y="5905148"/>
                <a:ext cx="1589025" cy="615297"/>
              </a:xfrm>
              <a:prstGeom prst="rect">
                <a:avLst/>
              </a:prstGeom>
              <a:blipFill rotWithShape="1">
                <a:blip r:embed="rId2"/>
                <a:stretch>
                  <a:fillRect l="-38" t="-46" r="14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4240166" y="6470206"/>
            <a:ext cx="4903834" cy="285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d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、</a:t>
            </a: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l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柱塞直径和行程</a:t>
            </a:r>
            <a:r>
              <a:rPr lang="en-US" altLang="zh-CN" sz="1200" dirty="0">
                <a:solidFill>
                  <a:srgbClr val="FF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;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</a:t>
            </a: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n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定子内壁曲面段数</a:t>
            </a:r>
            <a:r>
              <a:rPr lang="en-US" altLang="zh-CN" sz="1200" dirty="0">
                <a:solidFill>
                  <a:srgbClr val="FF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;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</a:t>
            </a: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z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柱塞数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3835" y="332656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第五节      液压马达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文本框 19"/>
          <p:cNvSpPr txBox="1">
            <a:spLocks noChangeArrowheads="1"/>
          </p:cNvSpPr>
          <p:nvPr/>
        </p:nvSpPr>
        <p:spPr bwMode="auto">
          <a:xfrm>
            <a:off x="507857" y="1287860"/>
            <a:ext cx="570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二、主要参数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7857" y="1883152"/>
            <a:ext cx="3999813" cy="2340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液压马达的进、回油腔的压差为</a:t>
            </a:r>
            <a:r>
              <a:rPr lang="en-US" altLang="zh-CN" sz="20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Δ</a:t>
            </a:r>
            <a:r>
              <a:rPr lang="en-US" altLang="zh-CN" sz="2000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输入的流量为</a:t>
            </a:r>
            <a:r>
              <a:rPr lang="en-US" altLang="zh-CN" sz="2000" i="1" dirty="0">
                <a:solidFill>
                  <a:srgbClr val="000000"/>
                </a:solidFill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液压马达的排量为</a:t>
            </a:r>
            <a:r>
              <a:rPr lang="en-US" altLang="zh-CN" sz="2000" i="1" dirty="0">
                <a:solidFill>
                  <a:srgbClr val="000000"/>
                </a:solidFill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容积效率为</a:t>
            </a:r>
            <a:r>
              <a:rPr lang="en-US" altLang="zh-CN" sz="2000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η</a:t>
            </a:r>
            <a:r>
              <a:rPr lang="en-US" altLang="zh-CN" sz="2000" i="1" baseline="-250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机械效率为</a:t>
            </a:r>
            <a:r>
              <a:rPr lang="en-US" altLang="zh-CN" sz="2000" i="1" dirty="0" err="1">
                <a:solidFill>
                  <a:srgbClr val="000000"/>
                </a:solidFill>
                <a:cs typeface="Times New Roman" panose="02020603050405020304" pitchFamily="18" charset="0"/>
              </a:rPr>
              <a:t>η</a:t>
            </a:r>
            <a:r>
              <a:rPr lang="en-US" altLang="zh-CN" sz="2000" baseline="-25000" dirty="0" err="1">
                <a:solidFill>
                  <a:srgbClr val="000000"/>
                </a:solidFill>
                <a:cs typeface="Times New Roman" panose="02020603050405020304" pitchFamily="18" charset="0"/>
              </a:rPr>
              <a:t>m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液压马达的几何转矩</a:t>
            </a:r>
            <a:r>
              <a:rPr lang="zh-CN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：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/>
              <p:cNvSpPr/>
              <p:nvPr/>
            </p:nvSpPr>
            <p:spPr>
              <a:xfrm>
                <a:off x="2358012" y="4216249"/>
                <a:ext cx="1601849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0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𝑝𝑉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12" y="4216249"/>
                <a:ext cx="1601849" cy="670505"/>
              </a:xfrm>
              <a:prstGeom prst="rect">
                <a:avLst/>
              </a:prstGeom>
              <a:blipFill rotWithShape="1">
                <a:blip r:embed="rId1"/>
                <a:stretch>
                  <a:fillRect l="-16" t="-72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矩形 26"/>
          <p:cNvSpPr/>
          <p:nvPr/>
        </p:nvSpPr>
        <p:spPr>
          <a:xfrm>
            <a:off x="611560" y="512498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实际转矩为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/>
              <p:cNvSpPr/>
              <p:nvPr/>
            </p:nvSpPr>
            <p:spPr>
              <a:xfrm>
                <a:off x="2358012" y="5035059"/>
                <a:ext cx="1869101" cy="670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π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0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𝑝𝑉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8012" y="5035059"/>
                <a:ext cx="1869101" cy="670505"/>
              </a:xfrm>
              <a:prstGeom prst="rect">
                <a:avLst/>
              </a:prstGeom>
              <a:blipFill rotWithShape="1">
                <a:blip r:embed="rId2"/>
                <a:stretch>
                  <a:fillRect l="-14" t="-21" r="30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/>
          <p:cNvSpPr/>
          <p:nvPr/>
        </p:nvSpPr>
        <p:spPr>
          <a:xfrm>
            <a:off x="323528" y="5988748"/>
            <a:ext cx="1992853" cy="2975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实际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转速为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：</a:t>
            </a:r>
            <a:endParaRPr lang="zh-CN" altLang="zh-CN" sz="2000" dirty="0">
              <a:solidFill>
                <a:srgbClr val="0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/>
              <p:cNvSpPr/>
              <p:nvPr/>
            </p:nvSpPr>
            <p:spPr>
              <a:xfrm>
                <a:off x="2394669" y="5850379"/>
                <a:ext cx="1160253" cy="61940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669" y="5850379"/>
                <a:ext cx="1160253" cy="619400"/>
              </a:xfrm>
              <a:prstGeom prst="rect">
                <a:avLst/>
              </a:prstGeom>
              <a:blipFill rotWithShape="1">
                <a:blip r:embed="rId3"/>
                <a:stretch>
                  <a:fillRect l="-7" t="-20" r="17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4T22.EPS" descr="id:2147504720;FounderCES"/>
          <p:cNvPicPr/>
          <p:nvPr/>
        </p:nvPicPr>
        <p:blipFill>
          <a:blip r:embed="rId4"/>
          <a:stretch>
            <a:fillRect/>
          </a:stretch>
        </p:blipFill>
        <p:spPr>
          <a:xfrm>
            <a:off x="4507670" y="849772"/>
            <a:ext cx="4173826" cy="3562659"/>
          </a:xfrm>
          <a:prstGeom prst="rect">
            <a:avLst/>
          </a:prstGeom>
        </p:spPr>
      </p:pic>
      <p:sp>
        <p:nvSpPr>
          <p:cNvPr id="32" name="矩形 31"/>
          <p:cNvSpPr/>
          <p:nvPr/>
        </p:nvSpPr>
        <p:spPr>
          <a:xfrm>
            <a:off x="4427984" y="4412431"/>
            <a:ext cx="4283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4-22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多作用内曲线径向柱塞液压马达结构原理图</a:t>
            </a:r>
            <a:endParaRPr lang="zh-CN" altLang="en-US" sz="1400" dirty="0"/>
          </a:p>
        </p:txBody>
      </p:sp>
      <p:sp>
        <p:nvSpPr>
          <p:cNvPr id="33" name="矩形 32"/>
          <p:cNvSpPr/>
          <p:nvPr/>
        </p:nvSpPr>
        <p:spPr>
          <a:xfrm>
            <a:off x="4283968" y="4720208"/>
            <a:ext cx="45717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缸体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配油轴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横梁</a:t>
            </a:r>
            <a:endParaRPr lang="zh-CN" altLang="zh-CN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                  5—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衬套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6—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滚轮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7—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定子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45225" y="179929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第六节      摆动液压马达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7544" y="764704"/>
            <a:ext cx="7670433" cy="2456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/>
              <a:t>摆动液压马达是</a:t>
            </a:r>
            <a:r>
              <a:rPr lang="zh-CN" altLang="en-US" sz="2000" b="1" dirty="0">
                <a:solidFill>
                  <a:srgbClr val="FF0000"/>
                </a:solidFill>
              </a:rPr>
              <a:t>实现往复摆动的执行元件</a:t>
            </a:r>
            <a:r>
              <a:rPr lang="en-US" altLang="zh-CN" sz="2000" dirty="0"/>
              <a:t>,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/>
              <a:t>输入为压力和流量，输出为转矩和角速度。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/>
              <a:t>摆动液压马达的结构</a:t>
            </a:r>
            <a:r>
              <a:rPr lang="zh-CN" altLang="en-US" sz="2000" dirty="0"/>
              <a:t>比连续旋转的液压马达结构简单</a:t>
            </a:r>
            <a:r>
              <a:rPr lang="en-US" altLang="zh-CN" sz="2000" dirty="0"/>
              <a:t>,</a:t>
            </a:r>
            <a:endParaRPr lang="en-US" altLang="zh-CN" sz="2000" dirty="0"/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/>
              <a:t>叶片式摆动液压马达使用得较多。</a:t>
            </a:r>
            <a:endParaRPr lang="zh-CN" altLang="en-US" sz="2000" dirty="0"/>
          </a:p>
        </p:txBody>
      </p:sp>
      <p:pic>
        <p:nvPicPr>
          <p:cNvPr id="15" name="4T23.EPS" descr="id:2147504768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2836753" y="3136571"/>
            <a:ext cx="5805640" cy="287227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347864" y="601324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28600" algn="ctr"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4-23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摆动液压马达</a:t>
            </a:r>
            <a:endParaRPr lang="zh-CN" altLang="zh-CN" sz="12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单叶片式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双叶片式</a:t>
            </a:r>
            <a:endParaRPr lang="zh-CN" altLang="zh-CN" sz="12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叶片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分隔片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缸筒</a:t>
            </a:r>
            <a:endParaRPr lang="zh-CN" altLang="zh-CN" sz="12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745225" y="179929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第六节      摆动液压马达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15" name="4T23.EPS" descr="id:2147504768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4716016" y="1113447"/>
            <a:ext cx="3816424" cy="194421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5067697" y="3105834"/>
            <a:ext cx="31683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 algn="ctr"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4-23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摆动液压马达</a:t>
            </a:r>
            <a:endParaRPr lang="zh-CN" altLang="zh-CN" sz="12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单叶片式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双叶片式</a:t>
            </a:r>
            <a:endParaRPr lang="zh-CN" altLang="zh-CN" sz="12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叶片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分隔片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缸筒</a:t>
            </a:r>
            <a:endParaRPr lang="zh-CN" altLang="zh-CN" sz="12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6185" y="1006680"/>
            <a:ext cx="4572000" cy="14276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所示为单叶片式摆动液压马达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它的摆动角度较大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可达</a:t>
            </a:r>
            <a:r>
              <a:rPr lang="en-US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300°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输出转矩</a:t>
            </a:r>
            <a:r>
              <a:rPr lang="en-US" altLang="zh-CN" sz="20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T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和角速度</a:t>
            </a:r>
            <a:r>
              <a:rPr lang="en-US" altLang="zh-CN" sz="20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ω</a:t>
            </a:r>
            <a:r>
              <a:rPr lang="zh-CN" altLang="en-US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：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770144" y="2460571"/>
                <a:ext cx="3306161" cy="8038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plcHide m:val="on"/>
                          <m:ctrlPr>
                            <a:rPr lang="zh-CN" altLang="en-US" sz="2000" i="1" smtClean="0">
                              <a:latin typeface="Cambria Math" panose="02040503050406030204"/>
                            </a:rPr>
                          </m:ctrlPr>
                        </m:mPr>
                        <m:m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zh-CN" altLang="en-US" sz="2000" i="1">
                                    <a:latin typeface="Cambria Math" panose="02040503050406030204"/>
                                  </a:rPr>
                                </m:ctrlPr>
                              </m:fPr>
                              <m:num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num>
                              <m:den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m:rPr>
                                <m:nor/>
                              </m:r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latin typeface="Cambria Math" panose="02040503050406030204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zh-CN" altLang="en-US" sz="2000" i="1">
                                    <a:latin typeface="Cambria Math" panose="02040503050406030204"/>
                                  </a:rPr>
                                </m:ctrlPr>
                              </m:sSubSup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m:rPr>
                                <m:nor/>
                              </m:r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) (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nor/>
                              </m:r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𝜂</m:t>
                                </m:r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m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44" y="2460571"/>
                <a:ext cx="3306161" cy="803874"/>
              </a:xfrm>
              <a:prstGeom prst="rect">
                <a:avLst/>
              </a:prstGeom>
              <a:blipFill rotWithShape="1">
                <a:blip r:embed="rId2"/>
                <a:stretch>
                  <a:fillRect l="-16" t="-72" r="7" b="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793082" y="3264445"/>
                <a:ext cx="1904752" cy="7443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𝑞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sz="2000" i="1"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zh-CN" altLang="en-US" sz="2000" i="1"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CN" altLang="en-US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082" y="3264445"/>
                <a:ext cx="1904752" cy="744371"/>
              </a:xfrm>
              <a:prstGeom prst="rect">
                <a:avLst/>
              </a:prstGeom>
              <a:blipFill rotWithShape="1">
                <a:blip r:embed="rId3"/>
                <a:stretch>
                  <a:fillRect l="-32" t="-73" r="19" b="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899592" y="4095766"/>
            <a:ext cx="4572000" cy="696024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</a:t>
            </a: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p</a:t>
            </a:r>
            <a:r>
              <a:rPr lang="en-US" altLang="zh-CN" sz="1200" baseline="-250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、</a:t>
            </a: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p</a:t>
            </a:r>
            <a:r>
              <a:rPr lang="en-US" altLang="zh-CN" sz="1200" baseline="-250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摆动马达的进油压力和回油压力</a:t>
            </a:r>
            <a:r>
              <a:rPr lang="en-US" altLang="zh-CN" sz="1200" dirty="0">
                <a:solidFill>
                  <a:srgbClr val="FF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;</a:t>
            </a:r>
            <a:endParaRPr lang="en-US" altLang="zh-CN" sz="1200" dirty="0">
              <a:solidFill>
                <a:srgbClr val="FF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en-US" altLang="zh-CN" sz="1200" i="1" dirty="0">
                <a:solidFill>
                  <a:srgbClr val="FF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   </a:t>
            </a:r>
            <a:r>
              <a:rPr lang="en-US" altLang="zh-CN" sz="1200" i="1" dirty="0" err="1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η</a:t>
            </a:r>
            <a:r>
              <a:rPr lang="en-US" altLang="zh-CN" sz="1200" baseline="-25000" dirty="0" err="1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m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、</a:t>
            </a:r>
            <a:r>
              <a:rPr lang="en-US" altLang="zh-CN" sz="1200" i="1" dirty="0" err="1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η</a:t>
            </a:r>
            <a:r>
              <a:rPr lang="en-US" altLang="zh-CN" sz="1200" i="1" baseline="-25000" dirty="0" err="1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V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摆动马达的机械效率和容积效率</a:t>
            </a:r>
            <a:r>
              <a:rPr lang="en-US" altLang="zh-CN" sz="1200" dirty="0">
                <a:solidFill>
                  <a:srgbClr val="FF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;</a:t>
            </a:r>
            <a:endParaRPr lang="en-US" altLang="zh-CN" sz="1200" dirty="0">
              <a:solidFill>
                <a:srgbClr val="FF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</a:t>
            </a: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q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摆动马达的输入流量</a:t>
            </a:r>
            <a:r>
              <a:rPr lang="en-US" altLang="zh-CN" sz="1200" dirty="0">
                <a:solidFill>
                  <a:srgbClr val="FF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;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</a:t>
            </a: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叶片宽度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1984" y="4840137"/>
            <a:ext cx="8704881" cy="8068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所示为双叶片式摆动液压马达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它的摆角较小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可达</a:t>
            </a:r>
            <a:r>
              <a:rPr lang="en-US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150°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输出转矩是单叶片式的两倍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而角速度则是单叶片式的一半。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415400" y="5770460"/>
            <a:ext cx="81170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三叶片式摆动液压马达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的三个叶片等分布置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输出转矩是单叶片式的三倍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机械效率与双叶片式马达相同</a:t>
            </a:r>
            <a:r>
              <a:rPr lang="zh-CN" altLang="en-US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摆动角度小于</a:t>
            </a:r>
            <a:r>
              <a:rPr lang="en-US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60°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</a:t>
            </a:r>
            <a:endParaRPr lang="zh-CN" altLang="zh-CN" sz="20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668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第七节     液压泵中的气穴现象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1560" y="1052736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zh-CN" sz="2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液压泵在吸油过程中</a:t>
            </a:r>
            <a:r>
              <a:rPr lang="zh-CN" altLang="en-US" sz="24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吸油腔中的绝对压力会低于大气压。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611560" y="1590689"/>
            <a:ext cx="8208912" cy="4419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液压泵离油面很高</a:t>
            </a:r>
            <a:endParaRPr lang="en-US" altLang="zh-CN" sz="24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过滤器和管道阻力大</a:t>
            </a:r>
            <a:endParaRPr lang="en-US" altLang="zh-CN" sz="24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油液的粘度过大</a:t>
            </a:r>
            <a:endParaRPr lang="en-US" altLang="zh-CN" sz="24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zh-CN" sz="2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液压泵吸油腔中的压力就很容易低于油液的空气分离压</a:t>
            </a:r>
            <a:r>
              <a:rPr lang="zh-CN" altLang="en-US" sz="2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从而出现</a:t>
            </a:r>
            <a:r>
              <a:rPr lang="zh-CN" altLang="zh-CN" sz="2400" b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气穴现象</a:t>
            </a:r>
            <a:r>
              <a:rPr lang="zh-CN" altLang="en-US" sz="2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；</a:t>
            </a:r>
            <a:endParaRPr lang="en-US" altLang="zh-CN" sz="2400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zh-CN" sz="2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产生噪声</a:t>
            </a:r>
            <a:r>
              <a:rPr lang="zh-CN" altLang="en-US" sz="2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引起振动</a:t>
            </a:r>
            <a:r>
              <a:rPr lang="zh-CN" altLang="en-US" sz="2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使泵的零件腐蚀损坏。</a:t>
            </a:r>
            <a:endParaRPr lang="zh-CN" altLang="zh-CN" sz="24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668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第七节     液压泵中的气穴现象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" name="4T24.EPS" descr="id:2147504783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677586" y="1522306"/>
            <a:ext cx="2886302" cy="33468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3528" y="1049546"/>
            <a:ext cx="8257953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1575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液压泵不产生气穴的条件</a:t>
            </a:r>
            <a:endParaRPr lang="zh-CN" altLang="zh-CN" sz="2000" dirty="0">
              <a:solidFill>
                <a:srgbClr val="0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20418" y="1590145"/>
            <a:ext cx="5873724" cy="3058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zh-CN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按伯努利方程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泵入口处的能量为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取动能修正系数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α</a:t>
            </a:r>
            <a:r>
              <a:rPr lang="en-US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=1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endParaRPr lang="zh-CN" altLang="zh-CN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3275856" y="2072539"/>
                <a:ext cx="3172279" cy="763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2000" i="1"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s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−∑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𝜁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2000" i="1"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072539"/>
                <a:ext cx="3172279" cy="763863"/>
              </a:xfrm>
              <a:prstGeom prst="rect">
                <a:avLst/>
              </a:prstGeom>
              <a:blipFill rotWithShape="1">
                <a:blip r:embed="rId2"/>
                <a:stretch>
                  <a:fillRect l="-17" t="-70" r="11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6371319" y="2105361"/>
                <a:ext cx="2675086" cy="1144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266700">
                  <a:lnSpc>
                    <a:spcPts val="1575"/>
                  </a:lnSpc>
                  <a:spcAft>
                    <a:spcPts val="0"/>
                  </a:spcAft>
                </a:pPr>
                <a:r>
                  <a:rPr lang="en-US" altLang="zh-CN" sz="1200" i="1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200" baseline="-250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2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——</a:t>
                </a:r>
                <a:r>
                  <a:rPr lang="zh-CN" altLang="zh-CN" sz="12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大气绝对压力</a:t>
                </a:r>
                <a:r>
                  <a:rPr lang="en-US" altLang="zh-CN" sz="1200" dirty="0">
                    <a:solidFill>
                      <a:srgbClr val="FF0000"/>
                    </a:solidFill>
                    <a:effectLst/>
                    <a:latin typeface="方正书宋_GBK"/>
                    <a:ea typeface="方正书宋_GBK"/>
                    <a:cs typeface="Times New Roman" panose="02020603050405020304" pitchFamily="18" charset="0"/>
                  </a:rPr>
                  <a:t>;</a:t>
                </a:r>
                <a:endParaRPr lang="en-US" altLang="zh-CN" sz="1200" dirty="0">
                  <a:solidFill>
                    <a:srgbClr val="FF0000"/>
                  </a:solidFill>
                  <a:latin typeface="NEU-BZ-S92"/>
                  <a:ea typeface="方正书宋_GBK"/>
                  <a:cs typeface="Times New Roman" panose="02020603050405020304" pitchFamily="18" charset="0"/>
                </a:endParaRPr>
              </a:p>
              <a:p>
                <a:pPr indent="266700">
                  <a:lnSpc>
                    <a:spcPts val="1575"/>
                  </a:lnSpc>
                  <a:spcAft>
                    <a:spcPts val="0"/>
                  </a:spcAft>
                </a:pPr>
                <a:r>
                  <a:rPr lang="en-US" altLang="zh-CN" sz="1200" i="1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H</a:t>
                </a:r>
                <a:r>
                  <a:rPr lang="en-US" altLang="zh-CN" sz="1200" baseline="-250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2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——</a:t>
                </a:r>
                <a:r>
                  <a:rPr lang="zh-CN" altLang="zh-CN" sz="12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吸入高度</a:t>
                </a:r>
                <a:r>
                  <a:rPr lang="en-US" altLang="zh-CN" sz="1200" dirty="0">
                    <a:solidFill>
                      <a:srgbClr val="FF0000"/>
                    </a:solidFill>
                    <a:effectLst/>
                    <a:latin typeface="方正书宋_GBK"/>
                    <a:ea typeface="方正书宋_GBK"/>
                    <a:cs typeface="Times New Roman" panose="02020603050405020304" pitchFamily="18" charset="0"/>
                  </a:rPr>
                  <a:t>;</a:t>
                </a:r>
                <a:endParaRPr lang="zh-CN" altLang="zh-CN" sz="1200" dirty="0">
                  <a:solidFill>
                    <a:srgbClr val="FF0000"/>
                  </a:solidFill>
                  <a:effectLst/>
                  <a:latin typeface="NEU-BZ-S92"/>
                  <a:ea typeface="方正书宋_GBK"/>
                  <a:cs typeface="Times New Roman" panose="02020603050405020304" pitchFamily="18" charset="0"/>
                </a:endParaRPr>
              </a:p>
              <a:p>
                <a:pPr indent="266700">
                  <a:lnSpc>
                    <a:spcPts val="1575"/>
                  </a:lnSpc>
                  <a:spcAft>
                    <a:spcPts val="0"/>
                  </a:spcAft>
                </a:pPr>
                <a:r>
                  <a:rPr lang="en-US" altLang="zh-CN" sz="1200" i="1" dirty="0" err="1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p</a:t>
                </a:r>
                <a:r>
                  <a:rPr lang="en-US" altLang="zh-CN" sz="1200" baseline="-25000" dirty="0" err="1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2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——</a:t>
                </a:r>
                <a:r>
                  <a:rPr lang="zh-CN" altLang="zh-CN" sz="12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泵吸入口绝对压力</a:t>
                </a:r>
                <a:r>
                  <a:rPr lang="en-US" altLang="zh-CN" sz="1200" dirty="0">
                    <a:solidFill>
                      <a:srgbClr val="FF0000"/>
                    </a:solidFill>
                    <a:effectLst/>
                    <a:latin typeface="方正书宋_GBK"/>
                    <a:ea typeface="方正书宋_GBK"/>
                    <a:cs typeface="Times New Roman" panose="02020603050405020304" pitchFamily="18" charset="0"/>
                  </a:rPr>
                  <a:t>;</a:t>
                </a:r>
                <a:endParaRPr lang="zh-CN" altLang="zh-CN" sz="1200" dirty="0">
                  <a:solidFill>
                    <a:srgbClr val="FF0000"/>
                  </a:solidFill>
                  <a:effectLst/>
                  <a:latin typeface="NEU-BZ-S92"/>
                  <a:ea typeface="方正书宋_GBK"/>
                  <a:cs typeface="Times New Roman" panose="02020603050405020304" pitchFamily="18" charset="0"/>
                </a:endParaRPr>
              </a:p>
              <a:p>
                <a:pPr indent="266700">
                  <a:lnSpc>
                    <a:spcPts val="1575"/>
                  </a:lnSpc>
                  <a:spcAft>
                    <a:spcPts val="0"/>
                  </a:spcAft>
                </a:pPr>
                <a:r>
                  <a:rPr lang="en-US" altLang="zh-CN" sz="1200" i="1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v</a:t>
                </a:r>
                <a:r>
                  <a:rPr lang="en-US" altLang="zh-CN" sz="1200" baseline="-250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s</a:t>
                </a:r>
                <a:r>
                  <a:rPr lang="en-US" altLang="zh-CN" sz="12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——</a:t>
                </a:r>
                <a:r>
                  <a:rPr lang="zh-CN" altLang="zh-CN" sz="12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泵吸入口处的流速</a:t>
                </a:r>
                <a:r>
                  <a:rPr lang="en-US" altLang="zh-CN" sz="1200" dirty="0">
                    <a:solidFill>
                      <a:srgbClr val="FF0000"/>
                    </a:solidFill>
                    <a:effectLst/>
                    <a:latin typeface="方正书宋_GBK"/>
                    <a:ea typeface="方正书宋_GBK"/>
                    <a:cs typeface="Times New Roman" panose="02020603050405020304" pitchFamily="18" charset="0"/>
                  </a:rPr>
                  <a:t>;</a:t>
                </a:r>
                <a:endParaRPr lang="zh-CN" altLang="zh-CN" sz="1200" dirty="0">
                  <a:solidFill>
                    <a:srgbClr val="FF0000"/>
                  </a:solidFill>
                  <a:effectLst/>
                  <a:latin typeface="NEU-BZ-S92"/>
                  <a:ea typeface="方正书宋_GBK"/>
                  <a:cs typeface="Times New Roman" panose="02020603050405020304" pitchFamily="18" charset="0"/>
                </a:endParaRPr>
              </a:p>
              <a:p>
                <a:pPr indent="266700">
                  <a:lnSpc>
                    <a:spcPts val="1575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12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方正书宋_GBK"/>
                        <a:cs typeface="Times New Roman" panose="02020603050405020304" pitchFamily="18" charset="0"/>
                      </a:rPr>
                      <m:t>∑</m:t>
                    </m:r>
                  </m:oMath>
                </a14:m>
                <a:r>
                  <a:rPr lang="en-US" altLang="zh-CN" sz="1200" i="1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ζ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2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zh-CN" altLang="zh-CN" sz="12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200" i="1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方正书宋_GBK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2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方正书宋_GBK"/>
                                <a:cs typeface="Times New Roman" panose="02020603050405020304" pitchFamily="18" charset="0"/>
                              </a:rPr>
                              <m:t>s</m:t>
                            </m:r>
                          </m:sub>
                          <m:sup>
                            <m:r>
                              <a:rPr lang="en-US" altLang="zh-CN" sz="12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方正书宋_GBK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bSup>
                      </m:num>
                      <m:den>
                        <m:r>
                          <a:rPr lang="en-US" altLang="zh-CN" sz="12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方正书宋_GBK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altLang="zh-CN" sz="12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方正书宋_GBK"/>
                            <a:cs typeface="Times New Roman" panose="020206030504050203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en-US" altLang="zh-CN" sz="12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——</a:t>
                </a:r>
                <a:r>
                  <a:rPr lang="zh-CN" altLang="zh-CN" sz="1200" dirty="0">
                    <a:solidFill>
                      <a:srgbClr val="FF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吸入管道内的总损失。</a:t>
                </a:r>
                <a:endParaRPr lang="zh-CN" altLang="zh-CN" sz="1200" dirty="0">
                  <a:solidFill>
                    <a:srgbClr val="FF0000"/>
                  </a:solidFill>
                  <a:effectLst/>
                  <a:latin typeface="NEU-BZ-S92"/>
                  <a:ea typeface="方正书宋_GBK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1319" y="2105361"/>
                <a:ext cx="2675086" cy="1144224"/>
              </a:xfrm>
              <a:prstGeom prst="rect">
                <a:avLst/>
              </a:prstGeom>
              <a:blipFill rotWithShape="1">
                <a:blip r:embed="rId3"/>
                <a:stretch>
                  <a:fillRect l="-14" t="-29" r="7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3244658" y="3087318"/>
            <a:ext cx="41569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设油液的空气分离压为</a:t>
            </a:r>
            <a:r>
              <a:rPr lang="en-US" altLang="zh-CN" sz="2000" i="1" dirty="0" err="1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p</a:t>
            </a:r>
            <a:r>
              <a:rPr lang="en-US" altLang="zh-CN" sz="2000" baseline="-25000" dirty="0" err="1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g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(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绝对压力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)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3260082" y="3644645"/>
            <a:ext cx="33265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定义有效吸入压力头</a:t>
            </a:r>
            <a:r>
              <a:rPr lang="en-US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NSPH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为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3409781" y="4135566"/>
                <a:ext cx="2819233" cy="76386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zh-CN" altLang="en-US" sz="2000" i="1">
                                  <a:latin typeface="Cambria Math" panose="02040503050406030204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sub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m:rPr>
                          <m:nor/>
                        </m:rPr>
                        <a:rPr lang="zh-CN" altLang="en-US" sz="2000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sub>
                          </m:sSub>
                        </m:num>
                        <m:den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𝜌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den>
                      </m:f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latin typeface="Cambria Math" panose="02040503050406030204" pitchFamily="18" charset="0"/>
                        </a:rPr>
                        <m:t>NSPH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9781" y="4135566"/>
                <a:ext cx="2819233" cy="763863"/>
              </a:xfrm>
              <a:prstGeom prst="rect">
                <a:avLst/>
              </a:prstGeom>
              <a:blipFill rotWithShape="1">
                <a:blip r:embed="rId4"/>
                <a:stretch>
                  <a:fillRect l="-17" t="-58" r="11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/>
              <p:cNvSpPr/>
              <p:nvPr/>
            </p:nvSpPr>
            <p:spPr>
              <a:xfrm>
                <a:off x="323528" y="5212874"/>
                <a:ext cx="8598190" cy="11911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0"/>
                  </a:spcAft>
                  <a:buFont typeface="Wingdings" panose="05000000000000000000" pitchFamily="2" charset="2"/>
                  <a:buChar char="p"/>
                </a:pPr>
                <a:r>
                  <a:rPr lang="zh-CN" altLang="zh-CN" sz="2000" dirty="0">
                    <a:solidFill>
                      <a:srgbClr val="000000"/>
                    </a:solidFill>
                    <a:latin typeface="NEU-BZ-S92"/>
                    <a:ea typeface="方正书宋_GBK"/>
                    <a:cs typeface="Times New Roman" panose="02020603050405020304" pitchFamily="18" charset="0"/>
                  </a:rPr>
                  <a:t>该值表征了液压泵产生气穴的倾向。如果在泵内由于油液加速或其他损失引起的压力降为</a:t>
                </a:r>
                <a:r>
                  <a:rPr lang="en-US" altLang="zh-CN" sz="2000" dirty="0" err="1">
                    <a:solidFill>
                      <a:srgbClr val="00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Δ</a:t>
                </a:r>
                <a:r>
                  <a:rPr lang="en-US" altLang="zh-CN" sz="2000" i="1" dirty="0" err="1">
                    <a:solidFill>
                      <a:srgbClr val="00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方正书宋_GBK"/>
                    <a:ea typeface="方正书宋_GBK"/>
                    <a:cs typeface="Times New Roman" panose="02020603050405020304" pitchFamily="18" charset="0"/>
                  </a:rPr>
                  <a:t>,</a:t>
                </a:r>
                <a:r>
                  <a:rPr lang="zh-CN" altLang="zh-CN" sz="2000" dirty="0">
                    <a:solidFill>
                      <a:srgbClr val="00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且在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NSPH=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方正书宋_GBK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方正书宋_GBK"/>
                            <a:cs typeface="Times New Roman" panose="02020603050405020304" pitchFamily="18" charset="0"/>
                          </a:rPr>
                          <m:t>𝑝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方正书宋_GBK"/>
                            <a:cs typeface="Times New Roman" panose="02020603050405020304" pitchFamily="18" charset="0"/>
                          </a:rPr>
                          <m:t>𝜌</m:t>
                        </m:r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方正书宋_GBK"/>
                            <a:cs typeface="Times New Roman" panose="02020603050405020304" pitchFamily="18" charset="0"/>
                          </a:rPr>
                          <m:t>𝑔</m:t>
                        </m:r>
                      </m:den>
                    </m:f>
                  </m:oMath>
                </a14:m>
                <a:r>
                  <a:rPr lang="zh-CN" altLang="zh-CN" sz="2000" dirty="0">
                    <a:solidFill>
                      <a:srgbClr val="00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时泵内最低压力达到</a:t>
                </a:r>
                <a:r>
                  <a:rPr lang="en-US" altLang="zh-CN" sz="2000" i="1" dirty="0" err="1">
                    <a:solidFill>
                      <a:srgbClr val="00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aseline="-25000" dirty="0" err="1">
                    <a:solidFill>
                      <a:srgbClr val="00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g</a:t>
                </a:r>
                <a:r>
                  <a:rPr lang="en-US" altLang="zh-CN" sz="2000" dirty="0">
                    <a:solidFill>
                      <a:srgbClr val="000000"/>
                    </a:solidFill>
                    <a:effectLst/>
                    <a:latin typeface="方正书宋_GBK"/>
                    <a:ea typeface="方正书宋_GBK"/>
                    <a:cs typeface="Times New Roman" panose="02020603050405020304" pitchFamily="18" charset="0"/>
                  </a:rPr>
                  <a:t>,</a:t>
                </a:r>
                <a:r>
                  <a:rPr lang="zh-CN" altLang="zh-CN" sz="2000" dirty="0">
                    <a:solidFill>
                      <a:srgbClr val="000000"/>
                    </a:solidFill>
                    <a:effectLst/>
                    <a:latin typeface="NEU-BZ-S92"/>
                    <a:ea typeface="方正书宋_GBK"/>
                    <a:cs typeface="Times New Roman" panose="02020603050405020304" pitchFamily="18" charset="0"/>
                  </a:rPr>
                  <a:t>即产生气穴现象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方正书宋_GBK"/>
                    <a:ea typeface="方正书宋_GBK"/>
                    <a:cs typeface="Times New Roman" panose="02020603050405020304" pitchFamily="18" charset="0"/>
                  </a:rPr>
                  <a:t>。</a:t>
                </a:r>
                <a:endParaRPr lang="zh-CN" altLang="zh-CN" sz="2000" dirty="0">
                  <a:solidFill>
                    <a:srgbClr val="000000"/>
                  </a:solidFill>
                  <a:effectLst/>
                  <a:latin typeface="NEU-BZ-S92"/>
                  <a:ea typeface="方正书宋_GBK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5212874"/>
                <a:ext cx="8598190" cy="1191160"/>
              </a:xfrm>
              <a:prstGeom prst="rect">
                <a:avLst/>
              </a:prstGeom>
              <a:blipFill rotWithShape="1">
                <a:blip r:embed="rId5"/>
                <a:stretch>
                  <a:fillRect l="-4" t="-13" r="7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57015" y="111992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第四章 液压泵和液压马达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5" name="文本框 19"/>
          <p:cNvSpPr txBox="1">
            <a:spLocks noChangeArrowheads="1"/>
          </p:cNvSpPr>
          <p:nvPr/>
        </p:nvSpPr>
        <p:spPr bwMode="auto">
          <a:xfrm>
            <a:off x="447156" y="908720"/>
            <a:ext cx="570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一、轴向柱塞泵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8500" t="17801" r="22437" b="20600"/>
          <a:stretch>
            <a:fillRect/>
          </a:stretch>
        </p:blipFill>
        <p:spPr>
          <a:xfrm>
            <a:off x="669573" y="1772816"/>
            <a:ext cx="7978159" cy="46805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27584" y="1590533"/>
            <a:ext cx="5184576" cy="12128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直轴式轴向柱塞泵又名斜盘式轴向柱塞泵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柱塞中心线平行于缸体的轴线。</a:t>
            </a:r>
            <a:endParaRPr lang="zh-CN" altLang="zh-CN" sz="2000" b="1" dirty="0">
              <a:solidFill>
                <a:srgbClr val="FF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668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第七节     液压泵中的气穴现象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3528" y="1049546"/>
            <a:ext cx="8257953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1575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液压泵不产生气穴的条件</a:t>
            </a:r>
            <a:endParaRPr lang="zh-CN" altLang="zh-CN" sz="2000" dirty="0">
              <a:solidFill>
                <a:srgbClr val="0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1520" y="1559378"/>
            <a:ext cx="4572000" cy="11605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液压泵的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NSPH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值可以从图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4-25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求出。</a:t>
            </a:r>
            <a:endParaRPr lang="en-US" altLang="zh-CN" sz="16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例如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泵的流量为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38L/min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转速为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1800r/min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时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endParaRPr lang="en-US" altLang="zh-CN" sz="1600" dirty="0">
              <a:solidFill>
                <a:srgbClr val="000000"/>
              </a:solidFill>
              <a:latin typeface="方正书宋_GBK"/>
              <a:cs typeface="Times New Roman" panose="02020603050405020304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由图可求得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NSPH=1.58m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液柱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(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绝对压力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</a:t>
            </a:r>
            <a:endParaRPr lang="zh-CN" altLang="en-US" sz="3200" dirty="0"/>
          </a:p>
        </p:txBody>
      </p:sp>
      <p:pic>
        <p:nvPicPr>
          <p:cNvPr id="19" name="4T25.EPS" descr="id:2147504805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353102" y="2953303"/>
            <a:ext cx="3786849" cy="3212383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41721" y="6264175"/>
            <a:ext cx="2688557" cy="279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ts val="1350"/>
              </a:lnSpc>
              <a:spcAft>
                <a:spcPts val="0"/>
              </a:spcAft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4-25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液压泵的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NSPH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值</a:t>
            </a:r>
            <a:endParaRPr lang="zh-CN" altLang="zh-CN" sz="16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40466" y="4542771"/>
            <a:ext cx="4572000" cy="2268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4-26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中的气穴因子</a:t>
            </a:r>
            <a:r>
              <a:rPr lang="en-US" altLang="zh-CN" sz="16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c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与油液在泵内达到泵运转部件速度所要求的加速度有关。</a:t>
            </a:r>
            <a:endParaRPr lang="en-US" altLang="zh-CN" sz="16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indent="266700" algn="ctr">
              <a:lnSpc>
                <a:spcPct val="150000"/>
              </a:lnSpc>
              <a:spcAft>
                <a:spcPts val="0"/>
              </a:spcAft>
            </a:pPr>
            <a:r>
              <a:rPr lang="en-US" altLang="zh-CN" sz="16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c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值越大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说明油液原来是接近于静止的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要求很大的加速度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;</a:t>
            </a:r>
            <a:endParaRPr lang="en-US" altLang="zh-CN" sz="1600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667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较小的</a:t>
            </a:r>
            <a:r>
              <a:rPr lang="en-US" altLang="zh-CN" sz="16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c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值则表示油液已具有原始速度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endParaRPr lang="en-US" altLang="zh-CN" sz="1600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66700" algn="ctr">
              <a:lnSpc>
                <a:spcPct val="150000"/>
              </a:lnSpc>
              <a:spcAft>
                <a:spcPts val="0"/>
              </a:spcAft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因而意味着不太容易产生气穴。</a:t>
            </a:r>
            <a:endParaRPr lang="zh-CN" altLang="zh-CN" sz="16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pic>
        <p:nvPicPr>
          <p:cNvPr id="22" name="4T26.EPS" descr="id:2147504812;FounderCES"/>
          <p:cNvPicPr/>
          <p:nvPr/>
        </p:nvPicPr>
        <p:blipFill>
          <a:blip r:embed="rId2"/>
          <a:stretch>
            <a:fillRect/>
          </a:stretch>
        </p:blipFill>
        <p:spPr>
          <a:xfrm>
            <a:off x="5141390" y="913643"/>
            <a:ext cx="2814985" cy="3398947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5508210" y="4282813"/>
            <a:ext cx="2236511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ts val="1350"/>
              </a:lnSpc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4-26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液压泵气穴的判定</a:t>
            </a:r>
            <a:endParaRPr lang="zh-CN" altLang="zh-CN" sz="16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668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第七节     液压泵中的气穴现象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3528" y="1049546"/>
            <a:ext cx="8257953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ts val="1575"/>
              </a:lnSpc>
              <a:spcAft>
                <a:spcPts val="0"/>
              </a:spcAft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液压泵不产生气穴的条件</a:t>
            </a:r>
            <a:endParaRPr lang="zh-CN" altLang="zh-CN" sz="2000" dirty="0">
              <a:solidFill>
                <a:srgbClr val="00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10" name="4T26.EPS" descr="id:2147504812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414008" y="1463025"/>
            <a:ext cx="3156934" cy="436950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71252" y="6021288"/>
            <a:ext cx="2842446" cy="2799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ts val="1350"/>
              </a:lnSpc>
              <a:spcAft>
                <a:spcPts val="0"/>
              </a:spcAft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4-26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液压泵气穴的判定</a:t>
            </a:r>
            <a:endParaRPr lang="zh-CN" altLang="zh-CN" sz="16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751901" y="1299193"/>
            <a:ext cx="528459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c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值的大小和泵的类型以及吸油口的设计有关。</a:t>
            </a:r>
            <a:endParaRPr lang="en-US" altLang="zh-CN" sz="16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螺杆泵为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0.3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齿轮泵及叶片泵小于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0.4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柱塞泵为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0.7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</a:t>
            </a:r>
            <a:endParaRPr lang="en-US" altLang="zh-CN" sz="16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任何一种泵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如果其吸入口设计不好</a:t>
            </a:r>
            <a:r>
              <a:rPr lang="en-US" altLang="zh-CN" sz="1600" dirty="0" smtClean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 smtClean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都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有可能使</a:t>
            </a:r>
            <a:r>
              <a:rPr lang="en-US" altLang="zh-CN" sz="16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c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值达到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</a:t>
            </a:r>
            <a:r>
              <a:rPr lang="zh-CN" altLang="en-US" sz="16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而不利于防止气穴发生。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3564339" y="3053244"/>
            <a:ext cx="58945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6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6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4-26</a:t>
            </a:r>
            <a:r>
              <a:rPr lang="zh-CN" altLang="zh-CN" sz="16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可以</a:t>
            </a:r>
            <a:r>
              <a:rPr lang="zh-CN" altLang="zh-CN" sz="1600" b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判定泵的运转部件不产生严重气蚀时的速度限值</a:t>
            </a:r>
            <a:r>
              <a:rPr lang="zh-CN" altLang="zh-CN" sz="16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31154" y="3494553"/>
            <a:ext cx="49893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例如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在泵的入口处压力为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13.3kPa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空气分离压为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3.3kPa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时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endParaRPr lang="en-US" altLang="zh-CN" sz="1400" dirty="0">
              <a:solidFill>
                <a:srgbClr val="000000"/>
              </a:solidFill>
              <a:latin typeface="方正书宋_GBK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任何</a:t>
            </a:r>
            <a:r>
              <a:rPr lang="en-US" altLang="zh-CN" sz="14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=1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的泵其运转部件速度都须小于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3.35m/s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;</a:t>
            </a:r>
            <a:endParaRPr lang="en-US" altLang="zh-CN" sz="1400" dirty="0">
              <a:solidFill>
                <a:srgbClr val="000000"/>
              </a:solidFill>
              <a:latin typeface="方正书宋_GBK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但若</a:t>
            </a:r>
            <a:r>
              <a:rPr lang="en-US" altLang="zh-CN" sz="14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=0.5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则该速度可提高到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4.9m/s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</a:t>
            </a:r>
            <a:endParaRPr lang="zh-CN" altLang="en-US" sz="1400" dirty="0"/>
          </a:p>
        </p:txBody>
      </p:sp>
      <p:sp>
        <p:nvSpPr>
          <p:cNvPr id="16" name="矩形 15"/>
          <p:cNvSpPr/>
          <p:nvPr/>
        </p:nvSpPr>
        <p:spPr>
          <a:xfrm>
            <a:off x="3751901" y="4920555"/>
            <a:ext cx="5284595" cy="13232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zh-CN" sz="14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当泵速和空气分离压已知时</a:t>
            </a:r>
            <a:r>
              <a:rPr lang="en-US" altLang="zh-CN" sz="1400" dirty="0">
                <a:solidFill>
                  <a:srgbClr val="FF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endParaRPr lang="en-US" altLang="zh-CN" sz="1400" dirty="0">
              <a:solidFill>
                <a:srgbClr val="FF0000"/>
              </a:solidFill>
              <a:latin typeface="方正书宋_GBK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zh-CN" sz="14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4-26</a:t>
            </a:r>
            <a:r>
              <a:rPr lang="zh-CN" altLang="zh-CN" sz="14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还可用来</a:t>
            </a:r>
            <a:r>
              <a:rPr lang="zh-CN" altLang="zh-CN" sz="1400" b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估算泵入口处所需的最小压力</a:t>
            </a:r>
            <a:endParaRPr lang="en-US" altLang="zh-CN" sz="1400" b="1" dirty="0">
              <a:solidFill>
                <a:srgbClr val="FF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适用于密度</a:t>
            </a:r>
            <a:r>
              <a:rPr lang="en-US" altLang="zh-CN" sz="14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ρ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=880kg/m</a:t>
            </a:r>
            <a:r>
              <a:rPr lang="en-US" altLang="zh-CN" sz="1400" baseline="30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的油液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其他</a:t>
            </a:r>
            <a:r>
              <a:rPr lang="en-US" altLang="zh-CN" sz="14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ρ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值的油液则需乘以</a:t>
            </a:r>
            <a:r>
              <a:rPr lang="en-US" altLang="zh-CN" sz="14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ρ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/800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7668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第七节     液压泵中的气穴现象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25588" t="33201" r="12201" b="10800"/>
          <a:stretch>
            <a:fillRect/>
          </a:stretch>
        </p:blipFill>
        <p:spPr>
          <a:xfrm>
            <a:off x="305526" y="1268760"/>
            <a:ext cx="8532948" cy="50405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8172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第八节     液压泵的噪声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0933" y="1707750"/>
            <a:ext cx="7199407" cy="504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泵的流量脉动引起压力脉动</a:t>
            </a:r>
            <a:r>
              <a:rPr lang="zh-CN" altLang="en-US" sz="2000" dirty="0">
                <a:latin typeface="方正书宋_GBK"/>
                <a:ea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造成泵振动和噪声的动力源。</a:t>
            </a:r>
            <a:endParaRPr lang="zh-CN" altLang="zh-CN" sz="2000" dirty="0"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50933" y="2397146"/>
            <a:ext cx="815859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吸油容积突然和压油腔接通</a:t>
            </a:r>
            <a:r>
              <a:rPr lang="zh-CN" altLang="en-US" sz="2000" dirty="0"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会产生流量和压力的突变而产生噪声。</a:t>
            </a:r>
            <a:endParaRPr lang="zh-CN" altLang="en-US" sz="2000" dirty="0"/>
          </a:p>
        </p:txBody>
      </p:sp>
      <p:sp>
        <p:nvSpPr>
          <p:cNvPr id="20" name="矩形 19"/>
          <p:cNvSpPr/>
          <p:nvPr/>
        </p:nvSpPr>
        <p:spPr>
          <a:xfrm>
            <a:off x="373720" y="4233220"/>
            <a:ext cx="18133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气穴现象。</a:t>
            </a:r>
            <a:endParaRPr lang="zh-CN" altLang="en-US" sz="2000" dirty="0"/>
          </a:p>
        </p:txBody>
      </p:sp>
      <p:sp>
        <p:nvSpPr>
          <p:cNvPr id="21" name="矩形 20"/>
          <p:cNvSpPr/>
          <p:nvPr/>
        </p:nvSpPr>
        <p:spPr>
          <a:xfrm>
            <a:off x="355347" y="4772480"/>
            <a:ext cx="8393117" cy="960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泵内流道具有突然扩大或收缩、急拐弯、通道面积过小等而导致油液湍流、旋涡而产生噪声。</a:t>
            </a:r>
            <a:endParaRPr lang="zh-CN" altLang="en-US" sz="2000" dirty="0"/>
          </a:p>
        </p:txBody>
      </p:sp>
      <p:sp>
        <p:nvSpPr>
          <p:cNvPr id="22" name="矩形 21"/>
          <p:cNvSpPr/>
          <p:nvPr/>
        </p:nvSpPr>
        <p:spPr>
          <a:xfrm>
            <a:off x="350933" y="2924008"/>
            <a:ext cx="5660524" cy="4991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泵转动部分不平衡、轴承振动等引起的噪声。</a:t>
            </a:r>
            <a:endParaRPr lang="zh-CN" altLang="en-US" sz="2000" dirty="0"/>
          </a:p>
        </p:txBody>
      </p:sp>
      <p:sp>
        <p:nvSpPr>
          <p:cNvPr id="23" name="矩形 22"/>
          <p:cNvSpPr/>
          <p:nvPr/>
        </p:nvSpPr>
        <p:spPr>
          <a:xfrm>
            <a:off x="373720" y="3564083"/>
            <a:ext cx="8670069" cy="50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管道、支架等机械连接部分因谐振而产生的噪声。</a:t>
            </a:r>
            <a:endParaRPr lang="zh-CN" altLang="en-US" sz="2000" dirty="0"/>
          </a:p>
        </p:txBody>
      </p:sp>
      <p:sp>
        <p:nvSpPr>
          <p:cNvPr id="24" name="文本框 19"/>
          <p:cNvSpPr txBox="1">
            <a:spLocks noChangeArrowheads="1"/>
          </p:cNvSpPr>
          <p:nvPr/>
        </p:nvSpPr>
        <p:spPr bwMode="auto">
          <a:xfrm>
            <a:off x="1475656" y="951282"/>
            <a:ext cx="570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一、产生噪声的原因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8172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第八节     液压泵的噪声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4" name="文本框 19"/>
          <p:cNvSpPr txBox="1">
            <a:spLocks noChangeArrowheads="1"/>
          </p:cNvSpPr>
          <p:nvPr/>
        </p:nvSpPr>
        <p:spPr bwMode="auto">
          <a:xfrm>
            <a:off x="1475656" y="951282"/>
            <a:ext cx="570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一、降低噪声的措施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1560" y="1548108"/>
            <a:ext cx="8208912" cy="49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吸收泵的流量和压力脉动</a:t>
            </a:r>
            <a:r>
              <a:rPr lang="zh-CN" altLang="en-US" sz="2000" dirty="0"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在泵的出口处安装蓄能器或消声器。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611560" y="2212327"/>
            <a:ext cx="8082662" cy="4962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消除泵内液压急剧变化</a:t>
            </a:r>
            <a:r>
              <a:rPr lang="zh-CN" altLang="en-US" sz="2000" dirty="0"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如在配油盘吸、压油窗口开三角形阻尼槽。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611560" y="2777287"/>
            <a:ext cx="6773599" cy="1422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装在油箱上的电动机和泵使用橡胶垫减振</a:t>
            </a:r>
            <a:r>
              <a:rPr lang="en-US" altLang="zh-CN" sz="2000" dirty="0">
                <a:latin typeface="方正书宋_GBK"/>
                <a:cs typeface="Times New Roman" panose="02020603050405020304" pitchFamily="18" charset="0"/>
              </a:rPr>
              <a:t>,</a:t>
            </a:r>
            <a:endParaRPr lang="en-US" altLang="zh-CN" sz="2000" dirty="0">
              <a:latin typeface="方正书宋_GBK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安装时电动机轴和泵轴的同轴度要好</a:t>
            </a:r>
            <a:r>
              <a:rPr lang="en-US" altLang="zh-CN" sz="2000" dirty="0">
                <a:latin typeface="方正书宋_GBK"/>
                <a:cs typeface="Times New Roman" panose="02020603050405020304" pitchFamily="18" charset="0"/>
              </a:rPr>
              <a:t>,</a:t>
            </a:r>
            <a:endParaRPr lang="en-US" altLang="zh-CN" sz="2000" dirty="0">
              <a:latin typeface="方正书宋_GBK"/>
              <a:cs typeface="Times New Roman" panose="02020603050405020304" pitchFamily="18" charset="0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要采用弹性联轴器</a:t>
            </a:r>
            <a:r>
              <a:rPr lang="en-US" altLang="zh-CN" sz="2000" dirty="0">
                <a:latin typeface="方正书宋_GBK"/>
                <a:cs typeface="Times New Roman" panose="02020603050405020304" pitchFamily="18" charset="0"/>
              </a:rPr>
              <a:t>;</a:t>
            </a: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或采用泵电动机组件。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611560" y="4349116"/>
            <a:ext cx="7841994" cy="5043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压油管的某一段采用橡胶软管</a:t>
            </a:r>
            <a:r>
              <a:rPr lang="zh-CN" altLang="en-US" sz="2000" dirty="0"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对泵和管路的连接进行隔振。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611560" y="5109837"/>
            <a:ext cx="4634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NEU-BZ-S92"/>
                <a:ea typeface="方正书宋_GBK"/>
                <a:cs typeface="Times New Roman" panose="02020603050405020304" pitchFamily="18" charset="0"/>
              </a:rPr>
              <a:t>防止气穴现象和油中掺混空气现象。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604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第九节     液压泵的选用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0" y="1052736"/>
            <a:ext cx="6542236" cy="1121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ctr">
              <a:lnSpc>
                <a:spcPct val="200000"/>
              </a:lnSpc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根据所要求的工作情况合理选择液压泵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endParaRPr lang="en-US" altLang="zh-CN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66700" algn="ctr">
              <a:lnSpc>
                <a:spcPct val="200000"/>
              </a:lnSpc>
              <a:spcAft>
                <a:spcPts val="0"/>
              </a:spcAft>
            </a:pPr>
            <a:r>
              <a:rPr lang="zh-CN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表</a:t>
            </a:r>
            <a:r>
              <a:rPr lang="en-US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</a:t>
            </a:r>
            <a:r>
              <a:rPr lang="zh-CN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所示为液压系统中常用液压泵的一些性能。</a:t>
            </a:r>
            <a:endParaRPr lang="zh-CN" altLang="zh-CN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38002" y="2348880"/>
          <a:ext cx="8081174" cy="34563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29024"/>
                <a:gridCol w="1390232"/>
                <a:gridCol w="1078517"/>
                <a:gridCol w="1078517"/>
                <a:gridCol w="1078517"/>
                <a:gridCol w="1078517"/>
                <a:gridCol w="1147850"/>
              </a:tblGrid>
              <a:tr h="6853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</a:rPr>
                        <a:t>性　　能</a:t>
                      </a:r>
                      <a:endParaRPr lang="zh-CN" sz="2400" dirty="0">
                        <a:solidFill>
                          <a:srgbClr val="184972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</a:rPr>
                        <a:t>外啮合齿轮泵</a:t>
                      </a:r>
                      <a:endParaRPr lang="zh-CN" sz="2400" dirty="0">
                        <a:solidFill>
                          <a:srgbClr val="184972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</a:rPr>
                        <a:t>双作用叶片泵</a:t>
                      </a:r>
                      <a:endParaRPr lang="zh-CN" sz="2400" dirty="0">
                        <a:solidFill>
                          <a:srgbClr val="184972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</a:rPr>
                        <a:t>限压式变量</a:t>
                      </a:r>
                      <a:endParaRPr lang="zh-CN" sz="2400" dirty="0">
                        <a:solidFill>
                          <a:srgbClr val="184972"/>
                        </a:solidFill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</a:rPr>
                        <a:t>叶片泵</a:t>
                      </a:r>
                      <a:endParaRPr lang="zh-CN" sz="2400" dirty="0">
                        <a:solidFill>
                          <a:srgbClr val="184972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</a:rPr>
                        <a:t>径向柱塞泵</a:t>
                      </a:r>
                      <a:endParaRPr lang="zh-CN" sz="2400" dirty="0">
                        <a:solidFill>
                          <a:srgbClr val="184972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</a:rPr>
                        <a:t>轴向柱塞泵</a:t>
                      </a:r>
                      <a:endParaRPr lang="zh-CN" sz="2400" dirty="0">
                        <a:solidFill>
                          <a:srgbClr val="184972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600" dirty="0">
                          <a:solidFill>
                            <a:srgbClr val="184972"/>
                          </a:solidFill>
                          <a:effectLst/>
                        </a:rPr>
                        <a:t>螺　杆　泵</a:t>
                      </a:r>
                      <a:endParaRPr lang="zh-CN" sz="2400" dirty="0">
                        <a:solidFill>
                          <a:srgbClr val="184972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530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b="0" dirty="0">
                          <a:solidFill>
                            <a:schemeClr val="tx1"/>
                          </a:solidFill>
                          <a:effectLst/>
                        </a:rPr>
                        <a:t>输出压力</a:t>
                      </a:r>
                      <a:endParaRPr lang="zh-CN" sz="1400" b="0" dirty="0">
                        <a:solidFill>
                          <a:schemeClr val="tx1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101600" marR="10160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低压、中高压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中压、中高压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中压、中高压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高压、超高压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高压、超高压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低压、中高压</a:t>
                      </a:r>
                      <a:endParaRPr lang="zh-CN" sz="1400">
                        <a:effectLst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超高压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1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b="0">
                          <a:solidFill>
                            <a:schemeClr val="tx1"/>
                          </a:solidFill>
                          <a:effectLst/>
                        </a:rPr>
                        <a:t>流量调节</a:t>
                      </a:r>
                      <a:endParaRPr lang="zh-CN" sz="1400" b="0">
                        <a:solidFill>
                          <a:schemeClr val="tx1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101600" marR="10160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不能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不能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能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能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能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不能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1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b="0">
                          <a:solidFill>
                            <a:schemeClr val="tx1"/>
                          </a:solidFill>
                          <a:effectLst/>
                        </a:rPr>
                        <a:t>效率</a:t>
                      </a:r>
                      <a:endParaRPr lang="zh-CN" sz="1400" b="0">
                        <a:solidFill>
                          <a:schemeClr val="tx1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101600" marR="10160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低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较高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较高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高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高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较高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1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b="0">
                          <a:solidFill>
                            <a:schemeClr val="tx1"/>
                          </a:solidFill>
                          <a:effectLst/>
                        </a:rPr>
                        <a:t>输出流量脉动</a:t>
                      </a:r>
                      <a:endParaRPr lang="zh-CN" sz="1400" b="0">
                        <a:solidFill>
                          <a:schemeClr val="tx1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101600" marR="10160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很大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很小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一般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一般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一般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最小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1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b="0">
                          <a:solidFill>
                            <a:schemeClr val="tx1"/>
                          </a:solidFill>
                          <a:effectLst/>
                        </a:rPr>
                        <a:t>自吸特性</a:t>
                      </a:r>
                      <a:endParaRPr lang="zh-CN" sz="1400" b="0">
                        <a:solidFill>
                          <a:schemeClr val="tx1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101600" marR="10160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好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较差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较差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差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差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好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5010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b="0">
                          <a:solidFill>
                            <a:schemeClr val="tx1"/>
                          </a:solidFill>
                          <a:effectLst/>
                        </a:rPr>
                        <a:t>对油的污染敏感性</a:t>
                      </a:r>
                      <a:endParaRPr lang="zh-CN" sz="1400" b="0">
                        <a:solidFill>
                          <a:schemeClr val="tx1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101600" marR="10160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不敏感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较敏感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较敏感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很敏感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很敏感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</a:rPr>
                        <a:t>不敏感</a:t>
                      </a:r>
                      <a:endParaRPr lang="zh-CN" sz="140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2713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b="0" dirty="0">
                          <a:solidFill>
                            <a:schemeClr val="tx1"/>
                          </a:solidFill>
                          <a:effectLst/>
                        </a:rPr>
                        <a:t>噪声</a:t>
                      </a:r>
                      <a:endParaRPr lang="zh-CN" sz="1400" b="0" dirty="0">
                        <a:solidFill>
                          <a:schemeClr val="tx1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101600" marR="10160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大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小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较大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大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大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</a:rPr>
                        <a:t>最小</a:t>
                      </a:r>
                      <a:endParaRPr lang="zh-CN" sz="1400" dirty="0">
                        <a:solidFill>
                          <a:srgbClr val="000000"/>
                        </a:solidFill>
                        <a:effectLst/>
                        <a:latin typeface="NEU-BZ-S92"/>
                        <a:ea typeface="方正书宋_GBK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18497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8" name="矩形 17"/>
          <p:cNvSpPr/>
          <p:nvPr/>
        </p:nvSpPr>
        <p:spPr>
          <a:xfrm>
            <a:off x="3031343" y="5881660"/>
            <a:ext cx="32944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黑体_GBK"/>
                <a:cs typeface="Times New Roman" panose="02020603050405020304" pitchFamily="18" charset="0"/>
              </a:rPr>
              <a:t>表</a:t>
            </a:r>
            <a:r>
              <a:rPr lang="en-US" altLang="zh-CN" sz="1400" dirty="0">
                <a:solidFill>
                  <a:srgbClr val="000000"/>
                </a:solidFill>
                <a:latin typeface="NEU-HZ-S92"/>
                <a:ea typeface="方正书宋_GBK"/>
                <a:cs typeface="Times New Roman" panose="02020603050405020304" pitchFamily="18" charset="0"/>
              </a:rPr>
              <a:t>4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-</a:t>
            </a:r>
            <a:r>
              <a:rPr lang="en-US" altLang="zh-CN" sz="1400" dirty="0">
                <a:solidFill>
                  <a:srgbClr val="000000"/>
                </a:solidFill>
                <a:latin typeface="NEU-HZ-S92"/>
                <a:ea typeface="方正书宋_GBK"/>
                <a:cs typeface="Times New Roman" panose="02020603050405020304" pitchFamily="18" charset="0"/>
              </a:rPr>
              <a:t>2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黑体_GBK"/>
                <a:cs typeface="Times New Roman" panose="02020603050405020304" pitchFamily="18" charset="0"/>
              </a:rPr>
              <a:t>液压系统常用液压泵的性能比较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604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第九节     液压泵的选用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0" y="1052736"/>
            <a:ext cx="6542236" cy="562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ctr">
              <a:lnSpc>
                <a:spcPct val="200000"/>
              </a:lnSpc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根据所要求的工作情况合理选择液压泵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endParaRPr lang="en-US" altLang="zh-CN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5576" y="1844824"/>
            <a:ext cx="8104063" cy="4307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一般在负载小、功率小的机械设备中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可用齿轮泵和双作用叶片泵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方正书宋_GBK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精度较高的机械设备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(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例如磨床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可用螺杆泵和双作用叶片泵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方正书宋_GBK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负载较大并有快速和慢速行程的机械设备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(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例如组合机床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可用限压式变量叶片泵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方正书宋_GBK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负载大、功率大的机械设备可使用柱塞泵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;</a:t>
            </a:r>
            <a:endParaRPr lang="en-US" altLang="zh-CN" sz="2000" dirty="0">
              <a:solidFill>
                <a:srgbClr val="000000"/>
              </a:solidFill>
              <a:latin typeface="方正书宋_GBK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机械设备的辅助装置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如送料、夹紧等要求不太高的地方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可使用价廉的齿轮泵。</a:t>
            </a:r>
            <a:endParaRPr lang="zh-CN" altLang="en-US"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604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第九节     液压泵的选用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1600" y="1052736"/>
            <a:ext cx="6542236" cy="5627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ctr">
              <a:lnSpc>
                <a:spcPct val="200000"/>
              </a:lnSpc>
              <a:spcAft>
                <a:spcPts val="0"/>
              </a:spcAft>
            </a:pPr>
            <a:r>
              <a:rPr lang="zh-CN" altLang="zh-CN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根据所要求的工作情况合理选择液压泵</a:t>
            </a:r>
            <a:r>
              <a:rPr lang="en-US" altLang="zh-CN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endParaRPr lang="en-US" altLang="zh-CN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19288" t="26200" r="19287" b="8000"/>
          <a:stretch>
            <a:fillRect/>
          </a:stretch>
        </p:blipFill>
        <p:spPr>
          <a:xfrm>
            <a:off x="611560" y="1772816"/>
            <a:ext cx="8113819" cy="48890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l="18500" t="22001" r="20075" b="9401"/>
          <a:stretch>
            <a:fillRect/>
          </a:stretch>
        </p:blipFill>
        <p:spPr>
          <a:xfrm>
            <a:off x="467544" y="1124744"/>
            <a:ext cx="8435103" cy="52989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604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第九节     液压泵的选用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604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第九节     液压泵的选用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8500" t="13601" r="21056" b="20601"/>
          <a:stretch>
            <a:fillRect/>
          </a:stretch>
        </p:blipFill>
        <p:spPr>
          <a:xfrm>
            <a:off x="305526" y="1052736"/>
            <a:ext cx="8532948" cy="5265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467544" y="260648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第四节     柱塞泵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2" name="文本框 19"/>
          <p:cNvSpPr txBox="1">
            <a:spLocks noChangeArrowheads="1"/>
          </p:cNvSpPr>
          <p:nvPr/>
        </p:nvSpPr>
        <p:spPr bwMode="auto">
          <a:xfrm>
            <a:off x="447156" y="908720"/>
            <a:ext cx="570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一、轴向柱塞泵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47156" y="1411848"/>
            <a:ext cx="8696844" cy="481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直轴式轴向柱塞泵又名斜盘式轴向柱塞泵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柱塞中心线平行于缸体的轴线。</a:t>
            </a:r>
            <a:endParaRPr lang="zh-CN" altLang="zh-CN" sz="2000" b="1" dirty="0">
              <a:solidFill>
                <a:srgbClr val="FF0000"/>
              </a:solidFill>
              <a:effectLst/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文本框 19"/>
          <p:cNvSpPr txBox="1">
            <a:spLocks noChangeArrowheads="1"/>
          </p:cNvSpPr>
          <p:nvPr/>
        </p:nvSpPr>
        <p:spPr bwMode="auto">
          <a:xfrm>
            <a:off x="657015" y="2053853"/>
            <a:ext cx="21867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工作原理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4T16.EPS" descr="id:2147504619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4709853" y="2208484"/>
            <a:ext cx="4409228" cy="2228628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973523" y="4437112"/>
            <a:ext cx="3883349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4-16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直轴式轴向柱塞泵的工作原理</a:t>
            </a:r>
            <a:endParaRPr lang="zh-CN" altLang="zh-CN" sz="12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斜盘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缸体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配油盘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传动轴</a:t>
            </a:r>
            <a:endParaRPr lang="zh-CN" altLang="en-US" sz="1200" dirty="0"/>
          </a:p>
        </p:txBody>
      </p:sp>
      <p:sp>
        <p:nvSpPr>
          <p:cNvPr id="21" name="矩形 20"/>
          <p:cNvSpPr/>
          <p:nvPr/>
        </p:nvSpPr>
        <p:spPr>
          <a:xfrm>
            <a:off x="501739" y="2614105"/>
            <a:ext cx="4364167" cy="18950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由斜盘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、柱塞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、缸体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、配油盘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和传动轴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等组成。</a:t>
            </a:r>
            <a:endParaRPr lang="en-US" altLang="zh-CN" sz="16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斜盘的中心线与缸体中心线斜交一个</a:t>
            </a:r>
            <a:r>
              <a:rPr lang="en-US" altLang="zh-CN" sz="16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δ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角。</a:t>
            </a:r>
            <a:endParaRPr lang="en-US" altLang="zh-CN" sz="16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斜盘和配油盘固定不动。</a:t>
            </a:r>
            <a:endParaRPr lang="en-US" altLang="zh-CN" sz="16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柱塞在低压油或弹簧作用下压紧在斜盘上。</a:t>
            </a:r>
            <a:endParaRPr lang="zh-CN" altLang="en-US" sz="1600" dirty="0"/>
          </a:p>
        </p:txBody>
      </p:sp>
      <p:sp>
        <p:nvSpPr>
          <p:cNvPr id="22" name="矩形 21"/>
          <p:cNvSpPr/>
          <p:nvPr/>
        </p:nvSpPr>
        <p:spPr>
          <a:xfrm>
            <a:off x="434097" y="4956307"/>
            <a:ext cx="8496944" cy="18862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轴带动缸体转动时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在其自下而上回转的半周内的柱塞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在弹簧的作用下逐渐向外伸出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使缸体孔内密封工作腔容积不断增大</a:t>
            </a:r>
            <a:r>
              <a:rPr lang="en-US" altLang="zh-CN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产生真空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将油液从配油盘配油窗口</a:t>
            </a:r>
            <a:r>
              <a:rPr lang="en-US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吸入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；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在自上而下的半周内的柱塞被斜盘推着逐渐向里缩入</a:t>
            </a:r>
            <a:r>
              <a:rPr lang="zh-CN" altLang="en-US" sz="20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将油液经配油盘配油窗口</a:t>
            </a:r>
            <a:r>
              <a:rPr lang="en-US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压出。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604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第九节     液压泵的选用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18500" t="13601" r="20075" b="17800"/>
          <a:stretch>
            <a:fillRect/>
          </a:stretch>
        </p:blipFill>
        <p:spPr>
          <a:xfrm>
            <a:off x="539552" y="1000366"/>
            <a:ext cx="8221736" cy="51649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860425" y="124080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第九节     液压泵的选用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0075" t="15000" r="21650" b="15000"/>
          <a:stretch>
            <a:fillRect/>
          </a:stretch>
        </p:blipFill>
        <p:spPr>
          <a:xfrm>
            <a:off x="611559" y="1044024"/>
            <a:ext cx="7792637" cy="52652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57015" y="111992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第四章 液压泵和液压马达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7015" y="1124744"/>
            <a:ext cx="20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作业：</a:t>
            </a:r>
            <a:endParaRPr lang="zh-CN" altLang="en-US" sz="3200" b="1" dirty="0"/>
          </a:p>
        </p:txBody>
      </p:sp>
      <p:sp>
        <p:nvSpPr>
          <p:cNvPr id="4" name="矩形 3"/>
          <p:cNvSpPr/>
          <p:nvPr/>
        </p:nvSpPr>
        <p:spPr>
          <a:xfrm>
            <a:off x="2771800" y="1340187"/>
            <a:ext cx="4225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4-1</a:t>
            </a:r>
            <a:r>
              <a:rPr lang="zh-CN" altLang="zh-CN" sz="2800" dirty="0"/>
              <a:t>、</a:t>
            </a:r>
            <a:r>
              <a:rPr lang="en-US" altLang="zh-CN" sz="2800" dirty="0"/>
              <a:t>4-3</a:t>
            </a:r>
            <a:r>
              <a:rPr lang="zh-CN" altLang="zh-CN" sz="2800" dirty="0"/>
              <a:t>、</a:t>
            </a:r>
            <a:r>
              <a:rPr lang="en-US" altLang="zh-CN" sz="2800" dirty="0"/>
              <a:t>4-6</a:t>
            </a:r>
            <a:r>
              <a:rPr lang="zh-CN" altLang="zh-CN" sz="2800" dirty="0"/>
              <a:t>、</a:t>
            </a:r>
            <a:r>
              <a:rPr lang="en-US" altLang="zh-CN" sz="2800" dirty="0"/>
              <a:t>4-7</a:t>
            </a:r>
            <a:r>
              <a:rPr lang="zh-CN" altLang="zh-CN" sz="2800" dirty="0"/>
              <a:t>、</a:t>
            </a:r>
            <a:r>
              <a:rPr lang="en-US" altLang="zh-CN" sz="2800" dirty="0"/>
              <a:t>4-9</a:t>
            </a:r>
            <a:endParaRPr lang="zh-CN" altLang="en-US" sz="2800" dirty="0"/>
          </a:p>
        </p:txBody>
      </p:sp>
      <p:pic>
        <p:nvPicPr>
          <p:cNvPr id="8" name="4T27.EPS" descr="id:2147504867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1637134" y="3614230"/>
            <a:ext cx="6062557" cy="160724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050294" y="5311185"/>
            <a:ext cx="1236236" cy="2718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28600" algn="ctr">
              <a:lnSpc>
                <a:spcPts val="1350"/>
              </a:lnSpc>
              <a:spcAft>
                <a:spcPts val="0"/>
              </a:spcAft>
            </a:pPr>
            <a:r>
              <a:rPr lang="zh-CN" altLang="zh-CN" sz="9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9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4-27</a:t>
            </a:r>
            <a:r>
              <a:rPr lang="zh-CN" altLang="zh-CN" sz="9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题</a:t>
            </a:r>
            <a:r>
              <a:rPr lang="en-US" altLang="zh-CN" sz="9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4-1</a:t>
            </a:r>
            <a:r>
              <a:rPr lang="zh-CN" altLang="zh-CN" sz="9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endParaRPr lang="zh-CN" altLang="zh-CN" sz="105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2380" y="2132856"/>
            <a:ext cx="78720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200000"/>
              </a:lnSpc>
              <a:spcAft>
                <a:spcPts val="0"/>
              </a:spcAft>
            </a:pPr>
            <a:r>
              <a:rPr lang="en-US" altLang="zh-CN" sz="2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4-1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已知液压泵的额定压力和额定流量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若不计管道内压力损失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endParaRPr lang="en-US" altLang="zh-CN" sz="1600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28600">
              <a:lnSpc>
                <a:spcPct val="200000"/>
              </a:lnSpc>
              <a:spcAft>
                <a:spcPts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           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试说明图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4-27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所示各种工况下液压泵出口处的工作压力值。</a:t>
            </a:r>
            <a:endParaRPr lang="zh-CN" altLang="zh-CN" sz="20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57015" y="111992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第四章 液压泵和液压马达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7015" y="1124744"/>
            <a:ext cx="20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作业：</a:t>
            </a:r>
            <a:endParaRPr lang="zh-CN" altLang="en-US" sz="3200" b="1" dirty="0"/>
          </a:p>
        </p:txBody>
      </p:sp>
      <p:sp>
        <p:nvSpPr>
          <p:cNvPr id="4" name="矩形 3"/>
          <p:cNvSpPr/>
          <p:nvPr/>
        </p:nvSpPr>
        <p:spPr>
          <a:xfrm>
            <a:off x="2771800" y="1340187"/>
            <a:ext cx="4225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4-1</a:t>
            </a:r>
            <a:r>
              <a:rPr lang="zh-CN" altLang="zh-CN" sz="2800" dirty="0"/>
              <a:t>、</a:t>
            </a:r>
            <a:r>
              <a:rPr lang="en-US" altLang="zh-CN" sz="2800" dirty="0"/>
              <a:t>4-3</a:t>
            </a:r>
            <a:r>
              <a:rPr lang="zh-CN" altLang="zh-CN" sz="2800" dirty="0"/>
              <a:t>、</a:t>
            </a:r>
            <a:r>
              <a:rPr lang="en-US" altLang="zh-CN" sz="2800" dirty="0"/>
              <a:t>4-6</a:t>
            </a:r>
            <a:r>
              <a:rPr lang="zh-CN" altLang="zh-CN" sz="2800" dirty="0"/>
              <a:t>、</a:t>
            </a:r>
            <a:r>
              <a:rPr lang="en-US" altLang="zh-CN" sz="2800" dirty="0"/>
              <a:t>4-7</a:t>
            </a:r>
            <a:r>
              <a:rPr lang="zh-CN" altLang="zh-CN" sz="2800" dirty="0"/>
              <a:t>、</a:t>
            </a:r>
            <a:r>
              <a:rPr lang="en-US" altLang="zh-CN" sz="2800" dirty="0"/>
              <a:t>4-9</a:t>
            </a:r>
            <a:endParaRPr lang="zh-CN" altLang="en-US" sz="2800" dirty="0"/>
          </a:p>
        </p:txBody>
      </p:sp>
      <p:sp>
        <p:nvSpPr>
          <p:cNvPr id="11" name="矩形 10"/>
          <p:cNvSpPr/>
          <p:nvPr/>
        </p:nvSpPr>
        <p:spPr>
          <a:xfrm>
            <a:off x="827584" y="1916832"/>
            <a:ext cx="7776864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4-3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设液压泵转速为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950r/min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排量</a:t>
            </a:r>
            <a:r>
              <a:rPr lang="en-US" altLang="zh-CN" sz="1400" i="1" dirty="0" err="1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V</a:t>
            </a:r>
            <a:r>
              <a:rPr lang="en-US" altLang="zh-CN" sz="1400" baseline="-25000" dirty="0" err="1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p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=168mL/r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在额定压力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29.5MPa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和同样转速下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endParaRPr lang="en-US" altLang="zh-CN" sz="1400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           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测得的实际流量为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150L/min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额定工况下的总效率为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0.87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试求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:</a:t>
            </a:r>
            <a:endParaRPr lang="zh-CN" altLang="zh-CN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       1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泵的理论流量。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泵的容积效率。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泵的机械效率。</a:t>
            </a:r>
            <a:endParaRPr lang="zh-CN" altLang="zh-CN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       4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泵在额定工况下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所需电动机驱动功率。</a:t>
            </a:r>
            <a:r>
              <a:rPr lang="en-US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驱动泵的转矩。</a:t>
            </a:r>
            <a:endParaRPr lang="zh-CN" altLang="zh-CN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99592" y="3598198"/>
            <a:ext cx="4697419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20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4-6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某机床液压系统采用一限压式变量泵</a:t>
            </a:r>
            <a:r>
              <a:rPr lang="zh-CN" altLang="zh-CN" sz="1400" dirty="0" smtClean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。泵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的流量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压力特性曲线</a:t>
            </a:r>
            <a:r>
              <a:rPr lang="en-US" altLang="zh-CN" sz="14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ABC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如图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4-29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所示</a:t>
            </a:r>
            <a:r>
              <a:rPr lang="zh-CN" altLang="zh-CN" sz="1400" dirty="0" smtClean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。泵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的总效率为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0.7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。如机床在工作进给时泵的</a:t>
            </a:r>
            <a:r>
              <a:rPr lang="zh-CN" altLang="zh-CN" sz="1400" dirty="0" smtClean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压力和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流量分别为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4.5MPa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2.5L/min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在快速移动时</a:t>
            </a:r>
            <a:r>
              <a:rPr lang="en-US" altLang="zh-CN" sz="1400" dirty="0" smtClean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 smtClean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泵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的压力和流量为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2.0MPa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20L/min</a:t>
            </a:r>
            <a:r>
              <a:rPr lang="en-US" altLang="zh-CN" sz="1400" dirty="0" smtClean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 smtClean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试问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泵的特性曲线应调成何种形状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?</a:t>
            </a:r>
            <a:endParaRPr lang="en-US" altLang="zh-CN" sz="1400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28600">
              <a:lnSpc>
                <a:spcPct val="200000"/>
              </a:lnSpc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泵所需的最大驱动功率为多少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?</a:t>
            </a:r>
            <a:endParaRPr lang="zh-CN" altLang="zh-CN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pic>
        <p:nvPicPr>
          <p:cNvPr id="14" name="4T29.EPS"/>
          <p:cNvPicPr/>
          <p:nvPr/>
        </p:nvPicPr>
        <p:blipFill>
          <a:blip r:embed="rId1"/>
          <a:stretch>
            <a:fillRect/>
          </a:stretch>
        </p:blipFill>
        <p:spPr>
          <a:xfrm>
            <a:off x="5869741" y="3940655"/>
            <a:ext cx="2734707" cy="2217957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6371412" y="6397271"/>
            <a:ext cx="100540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9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9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4-29</a:t>
            </a:r>
            <a:r>
              <a:rPr lang="zh-CN" altLang="zh-CN" sz="9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题</a:t>
            </a:r>
            <a:r>
              <a:rPr lang="en-US" altLang="zh-CN" sz="9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4-6</a:t>
            </a:r>
            <a:r>
              <a:rPr lang="zh-CN" altLang="zh-CN" sz="9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57015" y="111992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第四章 液压泵和液压马达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7015" y="1124744"/>
            <a:ext cx="20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作业：</a:t>
            </a:r>
            <a:endParaRPr lang="zh-CN" altLang="en-US" sz="3200" b="1" dirty="0"/>
          </a:p>
        </p:txBody>
      </p:sp>
      <p:sp>
        <p:nvSpPr>
          <p:cNvPr id="4" name="矩形 3"/>
          <p:cNvSpPr/>
          <p:nvPr/>
        </p:nvSpPr>
        <p:spPr>
          <a:xfrm>
            <a:off x="2771800" y="1340187"/>
            <a:ext cx="4225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4-1</a:t>
            </a:r>
            <a:r>
              <a:rPr lang="zh-CN" altLang="zh-CN" sz="2800" dirty="0"/>
              <a:t>、</a:t>
            </a:r>
            <a:r>
              <a:rPr lang="en-US" altLang="zh-CN" sz="2800" dirty="0"/>
              <a:t>4-3</a:t>
            </a:r>
            <a:r>
              <a:rPr lang="zh-CN" altLang="zh-CN" sz="2800" dirty="0"/>
              <a:t>、</a:t>
            </a:r>
            <a:r>
              <a:rPr lang="en-US" altLang="zh-CN" sz="2800" dirty="0"/>
              <a:t>4-6</a:t>
            </a:r>
            <a:r>
              <a:rPr lang="zh-CN" altLang="zh-CN" sz="2800" dirty="0"/>
              <a:t>、</a:t>
            </a:r>
            <a:r>
              <a:rPr lang="en-US" altLang="zh-CN" sz="2800" dirty="0"/>
              <a:t>4-7</a:t>
            </a:r>
            <a:r>
              <a:rPr lang="zh-CN" altLang="zh-CN" sz="2800" dirty="0"/>
              <a:t>、</a:t>
            </a:r>
            <a:r>
              <a:rPr lang="en-US" altLang="zh-CN" sz="2800" dirty="0"/>
              <a:t>4-9</a:t>
            </a:r>
            <a:endParaRPr lang="zh-CN" altLang="en-US" sz="2800" dirty="0"/>
          </a:p>
        </p:txBody>
      </p:sp>
      <p:pic>
        <p:nvPicPr>
          <p:cNvPr id="9" name="4T30.EPS" descr="id:2147504882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3158040" y="4046049"/>
            <a:ext cx="2061140" cy="19763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67544" y="2107057"/>
            <a:ext cx="8424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2400" b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4-7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某组合机床动力滑台采用双联叶片泵作油源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如图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4-30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所示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endParaRPr lang="en-US" altLang="zh-CN" sz="1400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       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大、小泵的额定流量分别为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40L/min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和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6L/min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。快速进给时两泵同时供油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endParaRPr lang="en-US" altLang="zh-CN" sz="1400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       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工作压力为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1MPa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;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工作进给时大流量泵卸荷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(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卸荷压力为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0.3MPa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endParaRPr lang="en-US" altLang="zh-CN" sz="1400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           (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注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: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大流量泵输出的油通过左方的卸荷阀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回油箱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由小流量泵供油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压力为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4.5MPa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。</a:t>
            </a:r>
            <a:endParaRPr lang="en-US" altLang="zh-CN" sz="14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       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若泵的总效率为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0.8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试求该双联泵所需的电动机功率为多少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?</a:t>
            </a:r>
            <a:endParaRPr lang="zh-CN" altLang="zh-CN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02610" y="6022432"/>
            <a:ext cx="4572000" cy="579646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28600" algn="ctr">
              <a:lnSpc>
                <a:spcPts val="1350"/>
              </a:lnSpc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4-30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题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4-7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endParaRPr lang="zh-CN" altLang="zh-CN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高压小流量泵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低压大流量泵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卸荷阀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单向阀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溢流阀</a:t>
            </a:r>
            <a:endParaRPr lang="zh-CN" altLang="zh-CN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57015" y="111992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第四章 液压泵和液压马达</a:t>
            </a:r>
            <a:endParaRPr lang="zh-CN" altLang="en-US" sz="3200" dirty="0">
              <a:solidFill>
                <a:srgbClr val="FF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7015" y="1124744"/>
            <a:ext cx="20427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作业：</a:t>
            </a:r>
            <a:endParaRPr lang="zh-CN" altLang="en-US" sz="3200" b="1" dirty="0"/>
          </a:p>
        </p:txBody>
      </p:sp>
      <p:sp>
        <p:nvSpPr>
          <p:cNvPr id="4" name="矩形 3"/>
          <p:cNvSpPr/>
          <p:nvPr/>
        </p:nvSpPr>
        <p:spPr>
          <a:xfrm>
            <a:off x="2771800" y="1340187"/>
            <a:ext cx="42258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/>
              <a:t>4-1</a:t>
            </a:r>
            <a:r>
              <a:rPr lang="zh-CN" altLang="zh-CN" sz="2800" dirty="0"/>
              <a:t>、</a:t>
            </a:r>
            <a:r>
              <a:rPr lang="en-US" altLang="zh-CN" sz="2800" dirty="0"/>
              <a:t>4-3</a:t>
            </a:r>
            <a:r>
              <a:rPr lang="zh-CN" altLang="zh-CN" sz="2800" dirty="0"/>
              <a:t>、</a:t>
            </a:r>
            <a:r>
              <a:rPr lang="en-US" altLang="zh-CN" sz="2800" dirty="0"/>
              <a:t>4-6</a:t>
            </a:r>
            <a:r>
              <a:rPr lang="zh-CN" altLang="zh-CN" sz="2800" dirty="0"/>
              <a:t>、</a:t>
            </a:r>
            <a:r>
              <a:rPr lang="en-US" altLang="zh-CN" sz="2800" dirty="0"/>
              <a:t>4-7</a:t>
            </a:r>
            <a:r>
              <a:rPr lang="zh-CN" altLang="zh-CN" sz="2800" dirty="0"/>
              <a:t>、</a:t>
            </a:r>
            <a:r>
              <a:rPr lang="en-US" altLang="zh-CN" sz="2800" dirty="0"/>
              <a:t>4-9</a:t>
            </a:r>
            <a:endParaRPr lang="zh-CN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605780" y="2708920"/>
            <a:ext cx="843071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2800" b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4-9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一液压马达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要求输出转矩为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52.5N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NEU-BZ-S92"/>
                <a:cs typeface="Times New Roman" panose="02020603050405020304" pitchFamily="18" charset="0"/>
              </a:rPr>
              <a:t>·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m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转速为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30r/min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马达排量为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105mL/r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endParaRPr lang="en-US" altLang="zh-CN" sz="1600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       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马达的机械效率和容积效率均为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0.9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出口压力</a:t>
            </a:r>
            <a:r>
              <a:rPr lang="en-US" altLang="zh-CN" sz="1600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p</a:t>
            </a:r>
            <a:r>
              <a:rPr lang="en-US" altLang="zh-CN" sz="1600" baseline="-25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</a:t>
            </a: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=0.2MPa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endParaRPr lang="en-US" altLang="zh-CN" sz="1600" dirty="0">
              <a:solidFill>
                <a:srgbClr val="000000"/>
              </a:solidFill>
              <a:latin typeface="方正书宋_GBK"/>
              <a:ea typeface="方正书宋_GBK"/>
              <a:cs typeface="Times New Roman" panose="02020603050405020304" pitchFamily="18" charset="0"/>
            </a:endParaRPr>
          </a:p>
          <a:p>
            <a:pPr indent="228600">
              <a:lnSpc>
                <a:spcPct val="150000"/>
              </a:lnSpc>
              <a:spcAft>
                <a:spcPts val="0"/>
              </a:spcAft>
            </a:pPr>
            <a:r>
              <a:rPr lang="en-US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       </a:t>
            </a:r>
            <a:r>
              <a:rPr lang="zh-CN" altLang="zh-CN" sz="16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试求马达所需的流量和压力各为多少</a:t>
            </a:r>
            <a:r>
              <a:rPr lang="en-US" altLang="zh-CN" sz="16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?</a:t>
            </a:r>
            <a:endParaRPr lang="zh-CN" altLang="zh-CN" sz="20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99792" y="2496671"/>
            <a:ext cx="4752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rgbClr val="C00000"/>
                </a:solidFill>
              </a:rPr>
              <a:t>谢谢！</a:t>
            </a:r>
            <a:endParaRPr lang="zh-CN" altLang="en-US" sz="6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67544" y="260648"/>
            <a:ext cx="7636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latin typeface="Times New Roman" panose="02020603050405020304" pitchFamily="18" charset="0"/>
                <a:ea typeface="黑体" panose="02010609060101010101" pitchFamily="49" charset="-122"/>
              </a:rPr>
              <a:t>第四节     柱塞泵</a:t>
            </a:r>
            <a:endParaRPr lang="zh-CN" altLang="en-US" sz="3200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14" name="文本框 19"/>
          <p:cNvSpPr txBox="1">
            <a:spLocks noChangeArrowheads="1"/>
          </p:cNvSpPr>
          <p:nvPr/>
        </p:nvSpPr>
        <p:spPr bwMode="auto">
          <a:xfrm>
            <a:off x="447156" y="908720"/>
            <a:ext cx="570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一、轴向柱塞泵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2" name="文本框 19"/>
          <p:cNvSpPr txBox="1">
            <a:spLocks noChangeArrowheads="1"/>
          </p:cNvSpPr>
          <p:nvPr/>
        </p:nvSpPr>
        <p:spPr bwMode="auto">
          <a:xfrm>
            <a:off x="323528" y="1556792"/>
            <a:ext cx="232754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排量计算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6" name="4T16.EPS" descr="id:2147504619;FounderCES"/>
          <p:cNvPicPr/>
          <p:nvPr/>
        </p:nvPicPr>
        <p:blipFill>
          <a:blip r:embed="rId1"/>
          <a:stretch>
            <a:fillRect/>
          </a:stretch>
        </p:blipFill>
        <p:spPr>
          <a:xfrm>
            <a:off x="1772173" y="1796872"/>
            <a:ext cx="5131189" cy="236327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1984689" y="4278315"/>
            <a:ext cx="3857934" cy="456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350"/>
              </a:lnSpc>
              <a:spcAft>
                <a:spcPts val="0"/>
              </a:spcAft>
            </a:pP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4-16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直轴式轴向柱塞泵的工作原理</a:t>
            </a:r>
            <a:endParaRPr lang="zh-CN" altLang="zh-CN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斜盘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缸体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配油盘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传动轴</a:t>
            </a:r>
            <a:endParaRPr lang="zh-CN" altLang="en-US" sz="3600" dirty="0"/>
          </a:p>
        </p:txBody>
      </p:sp>
      <p:sp>
        <p:nvSpPr>
          <p:cNvPr id="28" name="矩形 27"/>
          <p:cNvSpPr/>
          <p:nvPr/>
        </p:nvSpPr>
        <p:spPr>
          <a:xfrm>
            <a:off x="447156" y="4931022"/>
            <a:ext cx="68407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直轴式轴向柱塞泵的排量：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/>
              <p:cNvSpPr/>
              <p:nvPr/>
            </p:nvSpPr>
            <p:spPr>
              <a:xfrm>
                <a:off x="3557075" y="5333983"/>
                <a:ext cx="2029850" cy="615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7075" y="5333983"/>
                <a:ext cx="2029850" cy="615297"/>
              </a:xfrm>
              <a:prstGeom prst="rect">
                <a:avLst/>
              </a:prstGeom>
              <a:blipFill rotWithShape="1">
                <a:blip r:embed="rId2"/>
                <a:stretch>
                  <a:fillRect l="-22" t="-100" r="10" b="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/>
          <p:cNvSpPr/>
          <p:nvPr/>
        </p:nvSpPr>
        <p:spPr>
          <a:xfrm>
            <a:off x="6180218" y="4060307"/>
            <a:ext cx="288025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d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柱塞直径</a:t>
            </a:r>
            <a:r>
              <a:rPr lang="en-US" altLang="zh-CN" sz="1200" dirty="0">
                <a:solidFill>
                  <a:srgbClr val="FF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;</a:t>
            </a:r>
            <a:endParaRPr lang="zh-CN" altLang="zh-CN" sz="1200" dirty="0">
              <a:solidFill>
                <a:srgbClr val="FF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D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柱塞在缸体上的分布圆直径</a:t>
            </a:r>
            <a:r>
              <a:rPr lang="en-US" altLang="zh-CN" sz="1200" dirty="0">
                <a:solidFill>
                  <a:srgbClr val="FF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;</a:t>
            </a:r>
            <a:endParaRPr lang="zh-CN" altLang="zh-CN" sz="1200" dirty="0">
              <a:solidFill>
                <a:srgbClr val="FF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δ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斜盘倾角</a:t>
            </a:r>
            <a:r>
              <a:rPr lang="en-US" altLang="zh-CN" sz="1200" dirty="0">
                <a:solidFill>
                  <a:srgbClr val="FF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;</a:t>
            </a:r>
            <a:endParaRPr lang="zh-CN" altLang="zh-CN" sz="1200" dirty="0">
              <a:solidFill>
                <a:srgbClr val="FF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</a:t>
            </a:r>
            <a:r>
              <a:rPr lang="en-US" altLang="zh-CN" sz="1200" i="1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z</a:t>
            </a:r>
            <a:r>
              <a:rPr lang="en-US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——</a:t>
            </a:r>
            <a:r>
              <a:rPr lang="zh-CN" altLang="zh-CN" sz="1200" dirty="0">
                <a:solidFill>
                  <a:srgbClr val="FF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柱塞数。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矩形 30"/>
              <p:cNvSpPr/>
              <p:nvPr/>
            </p:nvSpPr>
            <p:spPr>
              <a:xfrm>
                <a:off x="447155" y="6067778"/>
                <a:ext cx="6840761" cy="50065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直轴式轴向柱塞泵的流量：</a:t>
                </a:r>
                <a:r>
                  <a:rPr lang="en-US" altLang="zh-CN" sz="2000" i="1" dirty="0"/>
                  <a:t>q=</a:t>
                </a:r>
                <a:r>
                  <a:rPr lang="en-US" altLang="zh-CN" sz="2000" i="1" dirty="0" err="1"/>
                  <a:t>Vn</a:t>
                </a:r>
                <a:r>
                  <a:rPr lang="el-GR" altLang="zh-CN" sz="2000" i="1" dirty="0"/>
                  <a:t>η</a:t>
                </a:r>
                <a:r>
                  <a:rPr lang="en-US" altLang="zh-CN" sz="2000" i="1" dirty="0"/>
                  <a:t>=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000" i="1">
                            <a:latin typeface="Cambria Math" panose="02040503050406030204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zh-CN" altLang="en-US" sz="2000">
                            <a:latin typeface="Cambria Math" panose="02040503050406030204" pitchFamily="18" charset="0"/>
                          </a:rPr>
                          <m:t>π</m:t>
                        </m:r>
                      </m:num>
                      <m:den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zh-CN" altLang="en-US" sz="2000" i="1">
                            <a:latin typeface="Cambria Math" panose="02040503050406030204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𝐷</m:t>
                    </m:r>
                    <m:r>
                      <m:rPr>
                        <m:sty m:val="p"/>
                      </m:rPr>
                      <a:rPr lang="zh-CN" altLang="en-US" sz="2000">
                        <a:latin typeface="Cambria Math" panose="02040503050406030204" pitchFamily="18" charset="0"/>
                      </a:rPr>
                      <m:t>tan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000" i="1" dirty="0"/>
                  <a:t>n</a:t>
                </a:r>
                <a:r>
                  <a:rPr lang="el-GR" altLang="zh-CN" sz="2000" i="1" dirty="0"/>
                  <a:t> η</a:t>
                </a:r>
                <a:endParaRPr lang="zh-CN" altLang="en-US" sz="2000" i="1" dirty="0"/>
              </a:p>
            </p:txBody>
          </p:sp>
        </mc:Choice>
        <mc:Fallback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155" y="6067778"/>
                <a:ext cx="6840761" cy="500650"/>
              </a:xfrm>
              <a:prstGeom prst="rect">
                <a:avLst/>
              </a:prstGeom>
              <a:blipFill rotWithShape="1">
                <a:blip r:embed="rId3"/>
                <a:stretch>
                  <a:fillRect l="-2" t="-71" b="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9"/>
          <p:cNvSpPr txBox="1">
            <a:spLocks noChangeArrowheads="1"/>
          </p:cNvSpPr>
          <p:nvPr/>
        </p:nvSpPr>
        <p:spPr bwMode="auto">
          <a:xfrm>
            <a:off x="433164" y="17146"/>
            <a:ext cx="5703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一、轴向柱塞泵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9"/>
          <p:cNvSpPr txBox="1">
            <a:spLocks noChangeArrowheads="1"/>
          </p:cNvSpPr>
          <p:nvPr/>
        </p:nvSpPr>
        <p:spPr bwMode="auto">
          <a:xfrm>
            <a:off x="309536" y="593210"/>
            <a:ext cx="211151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dirty="0">
                <a:solidFill>
                  <a:srgbClr val="18497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流量脉动</a:t>
            </a:r>
            <a:endParaRPr lang="zh-CN" altLang="en-US" sz="2000" dirty="0">
              <a:solidFill>
                <a:srgbClr val="18497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09536" y="1151402"/>
            <a:ext cx="8634797" cy="460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轴向柱塞泵的输出流量是脉动的</a:t>
            </a:r>
            <a:r>
              <a:rPr lang="zh-CN" altLang="en-US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当柱塞数</a:t>
            </a:r>
            <a:r>
              <a:rPr lang="en-US" altLang="zh-CN" i="1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z</a:t>
            </a:r>
            <a:r>
              <a:rPr lang="zh-CN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为单数时</a:t>
            </a:r>
            <a:r>
              <a:rPr lang="zh-CN" altLang="en-US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脉动较小</a:t>
            </a:r>
            <a:r>
              <a:rPr lang="zh-CN" altLang="en-US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其脉动率为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/>
              <p:cNvSpPr/>
              <p:nvPr/>
            </p:nvSpPr>
            <p:spPr>
              <a:xfrm>
                <a:off x="986014" y="1905095"/>
                <a:ext cx="1727717" cy="6152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m:rPr>
                          <m:sty m:val="p"/>
                        </m:rPr>
                        <a:rPr lang="zh-CN" altLang="en-US" sz="2000" i="0">
                          <a:latin typeface="Cambria Math" panose="02040503050406030204" pitchFamily="18" charset="0"/>
                        </a:rPr>
                        <m:t>tan</m:t>
                      </m:r>
                      <m:f>
                        <m:fPr>
                          <m:ctrlPr>
                            <a:rPr lang="zh-CN" altLang="en-US" sz="2000" i="1">
                              <a:latin typeface="Cambria Math" panose="02040503050406030204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014" y="1905095"/>
                <a:ext cx="1727717" cy="615297"/>
              </a:xfrm>
              <a:prstGeom prst="rect">
                <a:avLst/>
              </a:prstGeom>
              <a:blipFill rotWithShape="1">
                <a:blip r:embed="rId1"/>
                <a:stretch>
                  <a:fillRect l="-29" t="-15" r="22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3347864" y="2063984"/>
            <a:ext cx="6567975" cy="2975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>
              <a:lnSpc>
                <a:spcPts val="1575"/>
              </a:lnSpc>
              <a:spcAft>
                <a:spcPts val="0"/>
              </a:spcAft>
            </a:pPr>
            <a:r>
              <a:rPr lang="zh-CN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一般常用的柱塞数视流量大小</a:t>
            </a:r>
            <a:r>
              <a:rPr lang="zh-CN" altLang="en-US" dirty="0">
                <a:solidFill>
                  <a:srgbClr val="C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取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7</a:t>
            </a:r>
            <a:r>
              <a:rPr lang="zh-CN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9</a:t>
            </a:r>
            <a:r>
              <a:rPr lang="zh-CN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或</a:t>
            </a:r>
            <a:r>
              <a:rPr lang="en-US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11</a:t>
            </a:r>
            <a:r>
              <a:rPr lang="zh-CN" altLang="zh-CN" dirty="0">
                <a:solidFill>
                  <a:srgbClr val="C00000"/>
                </a:solidFill>
                <a:cs typeface="Times New Roman" panose="02020603050405020304" pitchFamily="18" charset="0"/>
              </a:rPr>
              <a:t>个。</a:t>
            </a:r>
            <a:endParaRPr lang="zh-CN" altLang="zh-CN" dirty="0">
              <a:solidFill>
                <a:srgbClr val="C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16958" t="32763" r="19288" b="8001"/>
          <a:stretch>
            <a:fillRect/>
          </a:stretch>
        </p:blipFill>
        <p:spPr>
          <a:xfrm>
            <a:off x="827584" y="2813701"/>
            <a:ext cx="7514952" cy="39276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-29883" y="476672"/>
            <a:ext cx="360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（二）斜轴式轴向柱塞泵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20075" t="23401" r="20075" b="13601"/>
          <a:stretch>
            <a:fillRect/>
          </a:stretch>
        </p:blipFill>
        <p:spPr>
          <a:xfrm>
            <a:off x="356129" y="1298377"/>
            <a:ext cx="8756173" cy="5184576"/>
          </a:xfrm>
          <a:prstGeom prst="rect">
            <a:avLst/>
          </a:prstGeom>
        </p:spPr>
      </p:pic>
      <p:sp>
        <p:nvSpPr>
          <p:cNvPr id="11" name="文本框 10"/>
          <p:cNvSpPr txBox="1">
            <a:spLocks noChangeArrowheads="1"/>
          </p:cNvSpPr>
          <p:nvPr/>
        </p:nvSpPr>
        <p:spPr bwMode="auto">
          <a:xfrm>
            <a:off x="114132" y="1268760"/>
            <a:ext cx="2729676" cy="4616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斜轴式轴向柱塞泵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-29883" y="476672"/>
            <a:ext cx="360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（二）斜轴式轴向柱塞泵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pic>
        <p:nvPicPr>
          <p:cNvPr id="5" name="4T17.EPS"/>
          <p:cNvPicPr/>
          <p:nvPr/>
        </p:nvPicPr>
        <p:blipFill>
          <a:blip r:embed="rId1"/>
          <a:stretch>
            <a:fillRect/>
          </a:stretch>
        </p:blipFill>
        <p:spPr>
          <a:xfrm>
            <a:off x="4138784" y="933472"/>
            <a:ext cx="4249640" cy="37196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716016" y="5301208"/>
            <a:ext cx="4572000" cy="45653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ts val="1350"/>
              </a:lnSpc>
              <a:spcAft>
                <a:spcPts val="0"/>
              </a:spcAft>
            </a:pP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4-17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无铰斜轴式柱塞泵工作原理</a:t>
            </a:r>
            <a:endParaRPr lang="zh-CN" altLang="zh-CN" sz="12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/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主轴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连杆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缸体　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5—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配流盘</a:t>
            </a:r>
            <a:endParaRPr lang="zh-CN" altLang="en-US" sz="1200" dirty="0"/>
          </a:p>
        </p:txBody>
      </p:sp>
      <p:sp>
        <p:nvSpPr>
          <p:cNvPr id="8" name="矩形 7"/>
          <p:cNvSpPr/>
          <p:nvPr/>
        </p:nvSpPr>
        <p:spPr>
          <a:xfrm>
            <a:off x="467544" y="1124744"/>
            <a:ext cx="3600400" cy="5110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传动轴中心线与缸体中心线倾斜一个角度</a:t>
            </a:r>
            <a:r>
              <a:rPr lang="en-US" altLang="zh-CN" sz="2000" dirty="0"/>
              <a:t>γ</a:t>
            </a:r>
            <a:r>
              <a:rPr lang="zh-CN" altLang="en-US" sz="2000" dirty="0"/>
              <a:t>，目前应用比较广泛的是无铰斜轴式柱塞泵。</a:t>
            </a:r>
            <a:endParaRPr lang="zh-CN" altLang="en-US" sz="2000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当主轴</a:t>
            </a:r>
            <a:r>
              <a:rPr lang="en-US" altLang="zh-CN" sz="2000" dirty="0"/>
              <a:t>1</a:t>
            </a:r>
            <a:r>
              <a:rPr lang="zh-CN" altLang="en-US" sz="2000" dirty="0"/>
              <a:t>转动时</a:t>
            </a:r>
            <a:r>
              <a:rPr lang="en-US" altLang="zh-CN" sz="2000" dirty="0"/>
              <a:t>,</a:t>
            </a:r>
            <a:r>
              <a:rPr lang="zh-CN" altLang="en-US" sz="2000" dirty="0"/>
              <a:t>通过连杆</a:t>
            </a:r>
            <a:r>
              <a:rPr lang="en-US" altLang="zh-CN" sz="2000" dirty="0"/>
              <a:t>2</a:t>
            </a:r>
            <a:r>
              <a:rPr lang="zh-CN" altLang="en-US" sz="2000" dirty="0"/>
              <a:t>的侧面和柱塞</a:t>
            </a:r>
            <a:r>
              <a:rPr lang="en-US" altLang="zh-CN" sz="2000" dirty="0"/>
              <a:t>3</a:t>
            </a:r>
            <a:r>
              <a:rPr lang="zh-CN" altLang="en-US" sz="2000" dirty="0"/>
              <a:t>的内壁接触带动缸体</a:t>
            </a:r>
            <a:r>
              <a:rPr lang="en-US" altLang="zh-CN" sz="2000" dirty="0"/>
              <a:t>4</a:t>
            </a:r>
            <a:r>
              <a:rPr lang="zh-CN" altLang="en-US" sz="2000" dirty="0"/>
              <a:t>转动。同时</a:t>
            </a:r>
            <a:r>
              <a:rPr lang="en-US" altLang="zh-CN" sz="2000" dirty="0"/>
              <a:t>,</a:t>
            </a:r>
            <a:r>
              <a:rPr lang="zh-CN" altLang="en-US" sz="2000" dirty="0"/>
              <a:t>柱塞在缸体的柱塞孔中作往复运动</a:t>
            </a:r>
            <a:r>
              <a:rPr lang="en-US" altLang="zh-CN" sz="2000" dirty="0"/>
              <a:t>,</a:t>
            </a:r>
            <a:r>
              <a:rPr lang="zh-CN" altLang="en-US" sz="2000" dirty="0"/>
              <a:t>实现吸油和压油。</a:t>
            </a:r>
            <a:endParaRPr lang="en-US" altLang="zh-CN" sz="2000" dirty="0"/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排量计算公式与直轴式轴向柱塞泵相同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>
            <a:spLocks noChangeArrowheads="1"/>
          </p:cNvSpPr>
          <p:nvPr/>
        </p:nvSpPr>
        <p:spPr bwMode="auto">
          <a:xfrm>
            <a:off x="-29883" y="476672"/>
            <a:ext cx="3600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184972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（二）斜轴式轴向柱塞泵</a:t>
            </a:r>
            <a:endParaRPr lang="zh-CN" altLang="en-US" sz="2400" dirty="0">
              <a:solidFill>
                <a:srgbClr val="184972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0196" y="1061336"/>
            <a:ext cx="6912768" cy="49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与直轴式轴向柱塞泵相比，</a:t>
            </a:r>
            <a:r>
              <a:rPr lang="zh-CN" altLang="en-US" sz="2000" b="1" dirty="0"/>
              <a:t>具有如下优点</a:t>
            </a:r>
            <a:r>
              <a:rPr lang="en-US" altLang="zh-CN" sz="2000" dirty="0"/>
              <a:t>: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290196" y="1803896"/>
            <a:ext cx="5660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柱塞的侧向力小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由此引起的摩擦损失很小。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290196" y="3408536"/>
            <a:ext cx="8496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主轴与缸体的轴线夹角较大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,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斜轴式泵一般为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25°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最大达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40°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；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而直轴式泵一般是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15°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最大为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20°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所以斜轴式泵变量范围大。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290196" y="2452328"/>
            <a:ext cx="8386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主轴不穿过配油盘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故其球面配油盘的分布圆直径可以设计得较小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在同样工作压力下摩擦副的比功率值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(</a:t>
            </a:r>
            <a:r>
              <a:rPr lang="en-US" altLang="zh-CN" sz="2000" i="1" dirty="0" err="1">
                <a:latin typeface="Times New Roman" panose="02020603050405020304" pitchFamily="18" charset="0"/>
                <a:ea typeface="黑体" panose="02010609060101010101" pitchFamily="49" charset="-122"/>
              </a:rPr>
              <a:t>pv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较小。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290196" y="4364744"/>
            <a:ext cx="6429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连杆球头和主轴盘连接比较牢固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故自吸能力较强。</a:t>
            </a:r>
            <a:endParaRPr lang="zh-CN" altLang="en-US" sz="2000" dirty="0"/>
          </a:p>
        </p:txBody>
      </p:sp>
      <p:sp>
        <p:nvSpPr>
          <p:cNvPr id="14" name="矩形 13"/>
          <p:cNvSpPr/>
          <p:nvPr/>
        </p:nvSpPr>
        <p:spPr>
          <a:xfrm>
            <a:off x="290196" y="5013176"/>
            <a:ext cx="64299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转动部件的转动惯量小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起动特性好</a:t>
            </a:r>
            <a:r>
              <a:rPr lang="zh-CN" altLang="en-US" sz="2000" dirty="0">
                <a:latin typeface="Times New Roman" panose="02020603050405020304" pitchFamily="18" charset="0"/>
                <a:ea typeface="黑体" panose="02010609060101010101" pitchFamily="49" charset="-122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起动效率高。</a:t>
            </a:r>
            <a:endParaRPr lang="zh-CN" altLang="en-US" sz="2000" dirty="0"/>
          </a:p>
        </p:txBody>
      </p:sp>
      <p:sp>
        <p:nvSpPr>
          <p:cNvPr id="15" name="矩形 14"/>
          <p:cNvSpPr/>
          <p:nvPr/>
        </p:nvSpPr>
        <p:spPr>
          <a:xfrm>
            <a:off x="395536" y="5413286"/>
            <a:ext cx="8496944" cy="1232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Aft>
                <a:spcPts val="0"/>
              </a:spcAft>
            </a:pPr>
            <a:r>
              <a:rPr lang="zh-CN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缺点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: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结构中多处球面摩擦副的加工精度要求较高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动态响应慢。</a:t>
            </a:r>
            <a:endParaRPr lang="zh-CN" altLang="zh-CN" sz="2000" b="1" dirty="0">
              <a:solidFill>
                <a:srgbClr val="FF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7149</Words>
  <Application>WPS 演示</Application>
  <PresentationFormat>全屏显示(4:3)</PresentationFormat>
  <Paragraphs>649</Paragraphs>
  <Slides>46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2" baseType="lpstr">
      <vt:lpstr>Arial</vt:lpstr>
      <vt:lpstr>宋体</vt:lpstr>
      <vt:lpstr>Wingdings</vt:lpstr>
      <vt:lpstr>Calibri</vt:lpstr>
      <vt:lpstr>Times New Roman</vt:lpstr>
      <vt:lpstr>黑体</vt:lpstr>
      <vt:lpstr>NEU-BZ-S92</vt:lpstr>
      <vt:lpstr>AMGDT</vt:lpstr>
      <vt:lpstr>方正书宋_GBK</vt:lpstr>
      <vt:lpstr>Cambria Math</vt:lpstr>
      <vt:lpstr>Cambria Math</vt:lpstr>
      <vt:lpstr>微软雅黑</vt:lpstr>
      <vt:lpstr>Arial Unicode MS</vt:lpstr>
      <vt:lpstr>方正黑体_GBK</vt:lpstr>
      <vt:lpstr>NEU-HZ-S92</vt:lpstr>
      <vt:lpstr>Office 主题​​</vt:lpstr>
      <vt:lpstr>液压传动及控制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SKLOPT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液 力 传 动</dc:title>
  <dc:creator>GFGONG</dc:creator>
  <cp:lastModifiedBy>Nido森</cp:lastModifiedBy>
  <cp:revision>217</cp:revision>
  <dcterms:created xsi:type="dcterms:W3CDTF">2004-01-03T12:16:00Z</dcterms:created>
  <dcterms:modified xsi:type="dcterms:W3CDTF">2021-12-19T08:07:02Z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7231F690537A45AD8D641E10052B16B3</vt:lpwstr>
  </property>
  <property fmtid="{D5CDD505-2E9C-101B-9397-08002B2CF9AE}" pid="3" name="KSOProductBuildVer">
    <vt:lpwstr>2052-11.1.0.11115</vt:lpwstr>
  </property>
</Properties>
</file>